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317" r:id="rId17"/>
    <p:sldId id="318" r:id="rId18"/>
    <p:sldId id="274" r:id="rId19"/>
    <p:sldId id="275" r:id="rId20"/>
    <p:sldId id="325" r:id="rId21"/>
    <p:sldId id="326" r:id="rId22"/>
    <p:sldId id="327" r:id="rId23"/>
    <p:sldId id="328"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316" r:id="rId45"/>
    <p:sldId id="299" r:id="rId46"/>
    <p:sldId id="300" r:id="rId47"/>
    <p:sldId id="301" r:id="rId48"/>
    <p:sldId id="322" r:id="rId49"/>
    <p:sldId id="302" r:id="rId50"/>
    <p:sldId id="303" r:id="rId51"/>
    <p:sldId id="305" r:id="rId52"/>
    <p:sldId id="304" r:id="rId53"/>
    <p:sldId id="306" r:id="rId54"/>
    <p:sldId id="307" r:id="rId55"/>
    <p:sldId id="308" r:id="rId56"/>
    <p:sldId id="309" r:id="rId57"/>
    <p:sldId id="310" r:id="rId58"/>
    <p:sldId id="311" r:id="rId59"/>
    <p:sldId id="312" r:id="rId60"/>
    <p:sldId id="323" r:id="rId61"/>
    <p:sldId id="313" r:id="rId62"/>
    <p:sldId id="314" r:id="rId63"/>
    <p:sldId id="315" r:id="rId64"/>
  </p:sldIdLst>
  <p:sldSz cx="9144000" cy="6858000" type="screen4x3"/>
  <p:notesSz cx="6864350" cy="99964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guide id="3" orient="horz" pos="3149">
          <p15:clr>
            <a:srgbClr val="A4A3A4"/>
          </p15:clr>
        </p15:guide>
        <p15:guide id="4"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83A9"/>
    <a:srgbClr val="0083A8"/>
    <a:srgbClr val="F1E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7" autoAdjust="0"/>
    <p:restoredTop sz="87709" autoAdjust="0"/>
  </p:normalViewPr>
  <p:slideViewPr>
    <p:cSldViewPr>
      <p:cViewPr>
        <p:scale>
          <a:sx n="84" d="100"/>
          <a:sy n="84" d="100"/>
        </p:scale>
        <p:origin x="-1258"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3948" y="84"/>
      </p:cViewPr>
      <p:guideLst>
        <p:guide orient="horz" pos="3108"/>
        <p:guide orient="horz" pos="3149"/>
        <p:guide pos="2122"/>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74552" cy="499825"/>
          </a:xfrm>
          <a:prstGeom prst="rect">
            <a:avLst/>
          </a:prstGeom>
        </p:spPr>
        <p:txBody>
          <a:bodyPr vert="horz" lIns="92857" tIns="46429" rIns="92857" bIns="46429" rtlCol="0"/>
          <a:lstStyle>
            <a:lvl1pPr algn="l">
              <a:defRPr sz="1200"/>
            </a:lvl1pPr>
          </a:lstStyle>
          <a:p>
            <a:endParaRPr lang="nb-NO" dirty="0"/>
          </a:p>
        </p:txBody>
      </p:sp>
      <p:sp>
        <p:nvSpPr>
          <p:cNvPr id="3" name="Plassholder for dato 2"/>
          <p:cNvSpPr>
            <a:spLocks noGrp="1"/>
          </p:cNvSpPr>
          <p:nvPr>
            <p:ph type="dt" sz="quarter" idx="1"/>
          </p:nvPr>
        </p:nvSpPr>
        <p:spPr>
          <a:xfrm>
            <a:off x="3888210" y="0"/>
            <a:ext cx="2974552" cy="499825"/>
          </a:xfrm>
          <a:prstGeom prst="rect">
            <a:avLst/>
          </a:prstGeom>
        </p:spPr>
        <p:txBody>
          <a:bodyPr vert="horz" lIns="92857" tIns="46429" rIns="92857" bIns="46429" rtlCol="0"/>
          <a:lstStyle>
            <a:lvl1pPr algn="r">
              <a:defRPr sz="1200"/>
            </a:lvl1pPr>
          </a:lstStyle>
          <a:p>
            <a:endParaRPr lang="nb-NO" dirty="0"/>
          </a:p>
        </p:txBody>
      </p:sp>
      <p:sp>
        <p:nvSpPr>
          <p:cNvPr id="4" name="Plassholder for bunntekst 3"/>
          <p:cNvSpPr>
            <a:spLocks noGrp="1"/>
          </p:cNvSpPr>
          <p:nvPr>
            <p:ph type="ftr" sz="quarter" idx="2"/>
          </p:nvPr>
        </p:nvSpPr>
        <p:spPr>
          <a:xfrm>
            <a:off x="1" y="9494929"/>
            <a:ext cx="2974552" cy="499825"/>
          </a:xfrm>
          <a:prstGeom prst="rect">
            <a:avLst/>
          </a:prstGeom>
        </p:spPr>
        <p:txBody>
          <a:bodyPr vert="horz" lIns="92857" tIns="46429" rIns="92857" bIns="46429" rtlCol="0" anchor="b"/>
          <a:lstStyle>
            <a:lvl1pPr algn="l">
              <a:defRPr sz="1200"/>
            </a:lvl1pPr>
          </a:lstStyle>
          <a:p>
            <a:endParaRPr lang="nb-NO" dirty="0"/>
          </a:p>
        </p:txBody>
      </p:sp>
      <p:sp>
        <p:nvSpPr>
          <p:cNvPr id="5" name="Plassholder for lysbildenummer 4"/>
          <p:cNvSpPr>
            <a:spLocks noGrp="1"/>
          </p:cNvSpPr>
          <p:nvPr>
            <p:ph type="sldNum" sz="quarter" idx="3"/>
          </p:nvPr>
        </p:nvSpPr>
        <p:spPr>
          <a:xfrm>
            <a:off x="3888210" y="9494929"/>
            <a:ext cx="2974552" cy="499825"/>
          </a:xfrm>
          <a:prstGeom prst="rect">
            <a:avLst/>
          </a:prstGeom>
        </p:spPr>
        <p:txBody>
          <a:bodyPr vert="horz" lIns="92857" tIns="46429" rIns="92857" bIns="46429" rtlCol="0" anchor="b"/>
          <a:lstStyle>
            <a:lvl1pPr algn="r">
              <a:defRPr sz="1200"/>
            </a:lvl1pPr>
          </a:lstStyle>
          <a:p>
            <a:fld id="{CD987610-0933-4C6B-94E3-053369DF36EB}" type="slidenum">
              <a:rPr lang="nb-NO" smtClean="0"/>
              <a:pPr/>
              <a:t>‹#›</a:t>
            </a:fld>
            <a:endParaRPr lang="nb-NO" dirty="0"/>
          </a:p>
        </p:txBody>
      </p:sp>
    </p:spTree>
    <p:extLst>
      <p:ext uri="{BB962C8B-B14F-4D97-AF65-F5344CB8AC3E}">
        <p14:creationId xmlns:p14="http://schemas.microsoft.com/office/powerpoint/2010/main" val="2516136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75145" cy="501835"/>
          </a:xfrm>
          <a:prstGeom prst="rect">
            <a:avLst/>
          </a:prstGeom>
        </p:spPr>
        <p:txBody>
          <a:bodyPr vert="horz" lIns="92857" tIns="46429" rIns="92857" bIns="46429" rtlCol="0"/>
          <a:lstStyle>
            <a:lvl1pPr algn="l">
              <a:defRPr sz="1200"/>
            </a:lvl1pPr>
          </a:lstStyle>
          <a:p>
            <a:endParaRPr lang="nb-NO" dirty="0"/>
          </a:p>
        </p:txBody>
      </p:sp>
      <p:sp>
        <p:nvSpPr>
          <p:cNvPr id="3" name="Plassholder for dato 2"/>
          <p:cNvSpPr>
            <a:spLocks noGrp="1"/>
          </p:cNvSpPr>
          <p:nvPr>
            <p:ph type="dt" idx="1"/>
          </p:nvPr>
        </p:nvSpPr>
        <p:spPr>
          <a:xfrm>
            <a:off x="3887588" y="0"/>
            <a:ext cx="2975144" cy="501835"/>
          </a:xfrm>
          <a:prstGeom prst="rect">
            <a:avLst/>
          </a:prstGeom>
        </p:spPr>
        <p:txBody>
          <a:bodyPr vert="horz" lIns="92857" tIns="46429" rIns="92857" bIns="46429" rtlCol="0"/>
          <a:lstStyle>
            <a:lvl1pPr algn="r">
              <a:defRPr sz="1200"/>
            </a:lvl1pPr>
          </a:lstStyle>
          <a:p>
            <a:fld id="{40778F15-D6E0-4611-989F-1F6F96B37F40}" type="datetimeFigureOut">
              <a:rPr lang="nb-NO" smtClean="0"/>
              <a:t>05.06.2015</a:t>
            </a:fld>
            <a:endParaRPr lang="nb-NO" dirty="0"/>
          </a:p>
        </p:txBody>
      </p:sp>
      <p:sp>
        <p:nvSpPr>
          <p:cNvPr id="4" name="Plassholder for lysbilde 3"/>
          <p:cNvSpPr>
            <a:spLocks noGrp="1" noRot="1" noChangeAspect="1"/>
          </p:cNvSpPr>
          <p:nvPr>
            <p:ph type="sldImg" idx="2"/>
          </p:nvPr>
        </p:nvSpPr>
        <p:spPr>
          <a:xfrm>
            <a:off x="1182688" y="1249363"/>
            <a:ext cx="4498975" cy="3373437"/>
          </a:xfrm>
          <a:prstGeom prst="rect">
            <a:avLst/>
          </a:prstGeom>
          <a:noFill/>
          <a:ln w="12700">
            <a:solidFill>
              <a:prstClr val="black"/>
            </a:solidFill>
          </a:ln>
        </p:spPr>
        <p:txBody>
          <a:bodyPr vert="horz" lIns="92857" tIns="46429" rIns="92857" bIns="46429" rtlCol="0" anchor="ctr"/>
          <a:lstStyle/>
          <a:p>
            <a:endParaRPr lang="nb-NO" dirty="0"/>
          </a:p>
        </p:txBody>
      </p:sp>
      <p:sp>
        <p:nvSpPr>
          <p:cNvPr id="5" name="Plassholder for notater 4"/>
          <p:cNvSpPr>
            <a:spLocks noGrp="1"/>
          </p:cNvSpPr>
          <p:nvPr>
            <p:ph type="body" sz="quarter" idx="3"/>
          </p:nvPr>
        </p:nvSpPr>
        <p:spPr>
          <a:xfrm>
            <a:off x="685950" y="4810860"/>
            <a:ext cx="5492451" cy="3935865"/>
          </a:xfrm>
          <a:prstGeom prst="rect">
            <a:avLst/>
          </a:prstGeom>
        </p:spPr>
        <p:txBody>
          <a:bodyPr vert="horz" lIns="92857" tIns="46429" rIns="92857" bIns="46429"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94653"/>
            <a:ext cx="2975145" cy="501835"/>
          </a:xfrm>
          <a:prstGeom prst="rect">
            <a:avLst/>
          </a:prstGeom>
        </p:spPr>
        <p:txBody>
          <a:bodyPr vert="horz" lIns="92857" tIns="46429" rIns="92857" bIns="46429"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7588" y="9494653"/>
            <a:ext cx="2975144" cy="501835"/>
          </a:xfrm>
          <a:prstGeom prst="rect">
            <a:avLst/>
          </a:prstGeom>
        </p:spPr>
        <p:txBody>
          <a:bodyPr vert="horz" lIns="92857" tIns="46429" rIns="92857" bIns="46429" rtlCol="0" anchor="b"/>
          <a:lstStyle>
            <a:lvl1pPr algn="r">
              <a:defRPr sz="1200"/>
            </a:lvl1pPr>
          </a:lstStyle>
          <a:p>
            <a:fld id="{E8C1F98B-2168-4519-BCEA-AF07E874AE4B}" type="slidenum">
              <a:rPr lang="nb-NO" smtClean="0"/>
              <a:t>‹#›</a:t>
            </a:fld>
            <a:endParaRPr lang="nb-NO" dirty="0"/>
          </a:p>
        </p:txBody>
      </p:sp>
    </p:spTree>
    <p:extLst>
      <p:ext uri="{BB962C8B-B14F-4D97-AF65-F5344CB8AC3E}">
        <p14:creationId xmlns:p14="http://schemas.microsoft.com/office/powerpoint/2010/main" val="154040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562EAC2-1428-4EFD-8BD0-D5ABF4D31894}" type="slidenum">
              <a:rPr lang="nb-NO" smtClean="0">
                <a:solidFill>
                  <a:prstClr val="black"/>
                </a:solidFill>
              </a:rPr>
              <a:pPr/>
              <a:t>1</a:t>
            </a:fld>
            <a:endParaRPr lang="nb-NO" dirty="0">
              <a:solidFill>
                <a:prstClr val="black"/>
              </a:solidFill>
            </a:endParaRPr>
          </a:p>
        </p:txBody>
      </p:sp>
      <p:sp>
        <p:nvSpPr>
          <p:cNvPr id="5" name="Plassholder for bunntekst 4"/>
          <p:cNvSpPr>
            <a:spLocks noGrp="1"/>
          </p:cNvSpPr>
          <p:nvPr>
            <p:ph type="ftr" sz="quarter" idx="11"/>
          </p:nvPr>
        </p:nvSpPr>
        <p:spPr/>
        <p:txBody>
          <a:bodyPr/>
          <a:lstStyle/>
          <a:p>
            <a:endParaRPr lang="nb-NO" dirty="0">
              <a:solidFill>
                <a:prstClr val="black"/>
              </a:solidFill>
            </a:endParaRPr>
          </a:p>
        </p:txBody>
      </p:sp>
    </p:spTree>
    <p:extLst>
      <p:ext uri="{BB962C8B-B14F-4D97-AF65-F5344CB8AC3E}">
        <p14:creationId xmlns:p14="http://schemas.microsoft.com/office/powerpoint/2010/main" val="341407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17</a:t>
            </a:fld>
            <a:endParaRPr lang="nb-NO" dirty="0"/>
          </a:p>
        </p:txBody>
      </p:sp>
    </p:spTree>
    <p:extLst>
      <p:ext uri="{BB962C8B-B14F-4D97-AF65-F5344CB8AC3E}">
        <p14:creationId xmlns:p14="http://schemas.microsoft.com/office/powerpoint/2010/main" val="417467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19</a:t>
            </a:fld>
            <a:endParaRPr lang="nb-NO"/>
          </a:p>
        </p:txBody>
      </p:sp>
    </p:spTree>
    <p:extLst>
      <p:ext uri="{BB962C8B-B14F-4D97-AF65-F5344CB8AC3E}">
        <p14:creationId xmlns:p14="http://schemas.microsoft.com/office/powerpoint/2010/main" val="111455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24</a:t>
            </a:fld>
            <a:endParaRPr lang="nb-NO"/>
          </a:p>
        </p:txBody>
      </p:sp>
    </p:spTree>
    <p:extLst>
      <p:ext uri="{BB962C8B-B14F-4D97-AF65-F5344CB8AC3E}">
        <p14:creationId xmlns:p14="http://schemas.microsoft.com/office/powerpoint/2010/main" val="74175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sjekke dette</a:t>
            </a:r>
            <a:r>
              <a:rPr lang="nb-NO" baseline="0" dirty="0" smtClean="0"/>
              <a:t> bilde om det er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27</a:t>
            </a:fld>
            <a:endParaRPr lang="nb-NO"/>
          </a:p>
        </p:txBody>
      </p:sp>
    </p:spTree>
    <p:extLst>
      <p:ext uri="{BB962C8B-B14F-4D97-AF65-F5344CB8AC3E}">
        <p14:creationId xmlns:p14="http://schemas.microsoft.com/office/powerpoint/2010/main" val="2610296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a:t>
            </a:r>
            <a:r>
              <a:rPr lang="nb-NO" baseline="0" dirty="0" smtClean="0"/>
              <a:t> </a:t>
            </a:r>
            <a:r>
              <a:rPr lang="nb-NO" baseline="0" dirty="0" err="1" smtClean="0"/>
              <a:t>epga</a:t>
            </a:r>
            <a:r>
              <a:rPr lang="nb-NO" baseline="0" dirty="0" smtClean="0"/>
              <a:t> </a:t>
            </a:r>
            <a:r>
              <a:rPr lang="nb-NO" baseline="0" dirty="0" err="1" smtClean="0"/>
              <a:t>arb</a:t>
            </a:r>
            <a:r>
              <a:rPr lang="nb-NO" baseline="0" dirty="0" smtClean="0"/>
              <a:t> flyter med 4 siffer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29</a:t>
            </a:fld>
            <a:endParaRPr lang="nb-NO"/>
          </a:p>
        </p:txBody>
      </p:sp>
    </p:spTree>
    <p:extLst>
      <p:ext uri="{BB962C8B-B14F-4D97-AF65-F5344CB8AC3E}">
        <p14:creationId xmlns:p14="http://schemas.microsoft.com/office/powerpoint/2010/main" val="232639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31</a:t>
            </a:fld>
            <a:endParaRPr lang="nb-NO"/>
          </a:p>
        </p:txBody>
      </p:sp>
    </p:spTree>
    <p:extLst>
      <p:ext uri="{BB962C8B-B14F-4D97-AF65-F5344CB8AC3E}">
        <p14:creationId xmlns:p14="http://schemas.microsoft.com/office/powerpoint/2010/main" val="284847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32</a:t>
            </a:fld>
            <a:endParaRPr lang="nb-NO"/>
          </a:p>
        </p:txBody>
      </p:sp>
    </p:spTree>
    <p:extLst>
      <p:ext uri="{BB962C8B-B14F-4D97-AF65-F5344CB8AC3E}">
        <p14:creationId xmlns:p14="http://schemas.microsoft.com/office/powerpoint/2010/main" val="290758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a:p>
        </p:txBody>
      </p:sp>
    </p:spTree>
    <p:extLst>
      <p:ext uri="{BB962C8B-B14F-4D97-AF65-F5344CB8AC3E}">
        <p14:creationId xmlns:p14="http://schemas.microsoft.com/office/powerpoint/2010/main" val="1996054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Ikke </a:t>
            </a:r>
            <a:r>
              <a:rPr lang="nb-NO" dirty="0" err="1" smtClean="0"/>
              <a:t>reg</a:t>
            </a:r>
            <a:endParaRPr lang="nb-NO" dirty="0"/>
          </a:p>
        </p:txBody>
      </p:sp>
      <p:sp>
        <p:nvSpPr>
          <p:cNvPr id="5" name="Footer Placeholder 4"/>
          <p:cNvSpPr>
            <a:spLocks noGrp="1"/>
          </p:cNvSpPr>
          <p:nvPr>
            <p:ph type="ftr" sz="quarter" idx="10"/>
          </p:nvPr>
        </p:nvSpPr>
        <p:spPr/>
        <p:txBody>
          <a:bodyPr/>
          <a:lstStyle/>
          <a:p>
            <a:endParaRPr lang="nb-NO"/>
          </a:p>
        </p:txBody>
      </p:sp>
    </p:spTree>
    <p:extLst>
      <p:ext uri="{BB962C8B-B14F-4D97-AF65-F5344CB8AC3E}">
        <p14:creationId xmlns:p14="http://schemas.microsoft.com/office/powerpoint/2010/main" val="49275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a:p>
        </p:txBody>
      </p:sp>
    </p:spTree>
    <p:extLst>
      <p:ext uri="{BB962C8B-B14F-4D97-AF65-F5344CB8AC3E}">
        <p14:creationId xmlns:p14="http://schemas.microsoft.com/office/powerpoint/2010/main" val="204898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a:t>
            </a:r>
            <a:r>
              <a:rPr lang="nb-NO" baseline="0" dirty="0" smtClean="0"/>
              <a:t> punkt deb/sak reg</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3</a:t>
            </a:fld>
            <a:endParaRPr lang="nb-NO" dirty="0"/>
          </a:p>
        </p:txBody>
      </p:sp>
    </p:spTree>
    <p:extLst>
      <p:ext uri="{BB962C8B-B14F-4D97-AF65-F5344CB8AC3E}">
        <p14:creationId xmlns:p14="http://schemas.microsoft.com/office/powerpoint/2010/main" val="1477810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470204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39</a:t>
            </a:fld>
            <a:endParaRPr lang="nb-NO" dirty="0"/>
          </a:p>
        </p:txBody>
      </p:sp>
    </p:spTree>
    <p:extLst>
      <p:ext uri="{BB962C8B-B14F-4D97-AF65-F5344CB8AC3E}">
        <p14:creationId xmlns:p14="http://schemas.microsoft.com/office/powerpoint/2010/main" val="1816810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248464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a:t>
            </a:r>
            <a:r>
              <a:rPr lang="nb-NO" baseline="0" dirty="0" smtClean="0"/>
              <a:t> bilde ok</a:t>
            </a:r>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53804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363556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3307385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nederst, få frem sak 93 ikk</a:t>
            </a:r>
            <a:r>
              <a:rPr lang="nb-NO" baseline="0" dirty="0" smtClean="0"/>
              <a:t>e utført ennå</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44</a:t>
            </a:fld>
            <a:endParaRPr lang="nb-NO" dirty="0"/>
          </a:p>
        </p:txBody>
      </p:sp>
    </p:spTree>
    <p:extLst>
      <p:ext uri="{BB962C8B-B14F-4D97-AF65-F5344CB8AC3E}">
        <p14:creationId xmlns:p14="http://schemas.microsoft.com/office/powerpoint/2010/main" val="3903867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3200250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2740762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Nytt</a:t>
            </a:r>
            <a:r>
              <a:rPr lang="nb-NO" baseline="0" dirty="0" smtClean="0"/>
              <a:t> bilde og ta med oppfølgingshistorikk med kommentar</a:t>
            </a:r>
          </a:p>
          <a:p>
            <a:r>
              <a:rPr lang="nb-NO" baseline="0" dirty="0" smtClean="0"/>
              <a:t>Hva skal synes ? Huk av for de forskjellige alt</a:t>
            </a:r>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36866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4</a:t>
            </a:fld>
            <a:endParaRPr lang="nb-NO" dirty="0"/>
          </a:p>
        </p:txBody>
      </p:sp>
    </p:spTree>
    <p:extLst>
      <p:ext uri="{BB962C8B-B14F-4D97-AF65-F5344CB8AC3E}">
        <p14:creationId xmlns:p14="http://schemas.microsoft.com/office/powerpoint/2010/main" val="3501984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571081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105221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197704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nederste</a:t>
            </a:r>
            <a:r>
              <a:rPr lang="nb-NO" baseline="0" dirty="0" smtClean="0"/>
              <a:t> bild ikke byttet ennå</a:t>
            </a:r>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914336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3297849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537229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3419545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270727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422618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ok</a:t>
            </a:r>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7048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Alt vi gjør styres via aktivitetsregistret</a:t>
            </a:r>
            <a:r>
              <a:rPr lang="nb-NO" baseline="0" dirty="0" smtClean="0"/>
              <a:t> unntatt </a:t>
            </a:r>
            <a:r>
              <a:rPr lang="nb-NO" baseline="0" dirty="0" err="1" smtClean="0"/>
              <a:t>friteksbrev</a:t>
            </a:r>
            <a:r>
              <a:rPr lang="nb-NO" baseline="0" dirty="0" smtClean="0"/>
              <a:t>. Dette registret består av koder fra 1-999 + M koder</a:t>
            </a:r>
            <a:endParaRPr lang="nb-NO" dirty="0"/>
          </a:p>
        </p:txBody>
      </p:sp>
      <p:sp>
        <p:nvSpPr>
          <p:cNvPr id="4" name="Plassholder for lysbildenummer 3"/>
          <p:cNvSpPr>
            <a:spLocks noGrp="1"/>
          </p:cNvSpPr>
          <p:nvPr>
            <p:ph type="sldNum" sz="quarter" idx="10"/>
          </p:nvPr>
        </p:nvSpPr>
        <p:spPr/>
        <p:txBody>
          <a:bodyPr/>
          <a:lstStyle/>
          <a:p>
            <a:fld id="{DF8ED3EE-5112-41E7-B3CB-6C1309450D26}" type="slidenum">
              <a:rPr lang="nb-NO" smtClean="0"/>
              <a:t>5</a:t>
            </a:fld>
            <a:endParaRPr lang="nb-NO"/>
          </a:p>
        </p:txBody>
      </p:sp>
    </p:spTree>
    <p:extLst>
      <p:ext uri="{BB962C8B-B14F-4D97-AF65-F5344CB8AC3E}">
        <p14:creationId xmlns:p14="http://schemas.microsoft.com/office/powerpoint/2010/main" val="2813917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 bilde trenger ikke</a:t>
            </a:r>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992597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 bilde trenger ikke</a:t>
            </a:r>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992597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5" name="Footer Placeholder 4"/>
          <p:cNvSpPr>
            <a:spLocks noGrp="1"/>
          </p:cNvSpPr>
          <p:nvPr>
            <p:ph type="ftr" sz="quarter" idx="10"/>
          </p:nvPr>
        </p:nvSpPr>
        <p:spPr/>
        <p:txBody>
          <a:bodyPr/>
          <a:lstStyle/>
          <a:p>
            <a:endParaRPr lang="nb-NO" dirty="0"/>
          </a:p>
        </p:txBody>
      </p:sp>
    </p:spTree>
    <p:extLst>
      <p:ext uri="{BB962C8B-B14F-4D97-AF65-F5344CB8AC3E}">
        <p14:creationId xmlns:p14="http://schemas.microsoft.com/office/powerpoint/2010/main" val="190700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om rekkefølge – 301 først</a:t>
            </a:r>
            <a:r>
              <a:rPr lang="nb-NO" baseline="0" dirty="0" smtClean="0"/>
              <a:t> </a:t>
            </a:r>
            <a:r>
              <a:rPr lang="nb-NO" baseline="0" dirty="0" err="1" smtClean="0"/>
              <a:t>osv</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7</a:t>
            </a:fld>
            <a:endParaRPr lang="nb-NO"/>
          </a:p>
        </p:txBody>
      </p:sp>
    </p:spTree>
    <p:extLst>
      <p:ext uri="{BB962C8B-B14F-4D97-AF65-F5344CB8AC3E}">
        <p14:creationId xmlns:p14="http://schemas.microsoft.com/office/powerpoint/2010/main" val="91642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Nytt bilde -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9</a:t>
            </a:fld>
            <a:endParaRPr lang="nb-NO"/>
          </a:p>
        </p:txBody>
      </p:sp>
    </p:spTree>
    <p:extLst>
      <p:ext uri="{BB962C8B-B14F-4D97-AF65-F5344CB8AC3E}">
        <p14:creationId xmlns:p14="http://schemas.microsoft.com/office/powerpoint/2010/main" val="406773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11</a:t>
            </a:fld>
            <a:endParaRPr lang="nb-NO"/>
          </a:p>
        </p:txBody>
      </p:sp>
    </p:spTree>
    <p:extLst>
      <p:ext uri="{BB962C8B-B14F-4D97-AF65-F5344CB8AC3E}">
        <p14:creationId xmlns:p14="http://schemas.microsoft.com/office/powerpoint/2010/main" val="238463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8ED3EE-5112-41E7-B3CB-6C1309450D26}" type="slidenum">
              <a:rPr lang="nb-NO" smtClean="0"/>
              <a:t>13</a:t>
            </a:fld>
            <a:endParaRPr lang="nb-NO"/>
          </a:p>
        </p:txBody>
      </p:sp>
    </p:spTree>
    <p:extLst>
      <p:ext uri="{BB962C8B-B14F-4D97-AF65-F5344CB8AC3E}">
        <p14:creationId xmlns:p14="http://schemas.microsoft.com/office/powerpoint/2010/main" val="338219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a:t>
            </a:r>
            <a:r>
              <a:rPr lang="nb-NO" baseline="0" dirty="0" smtClean="0"/>
              <a:t> / rekkefølge ok</a:t>
            </a:r>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16</a:t>
            </a:fld>
            <a:endParaRPr lang="nb-NO"/>
          </a:p>
        </p:txBody>
      </p:sp>
    </p:spTree>
    <p:extLst>
      <p:ext uri="{BB962C8B-B14F-4D97-AF65-F5344CB8AC3E}">
        <p14:creationId xmlns:p14="http://schemas.microsoft.com/office/powerpoint/2010/main" val="1785934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nb-NO" dirty="0"/>
          </a:p>
        </p:txBody>
      </p:sp>
      <p:sp>
        <p:nvSpPr>
          <p:cNvPr id="7" name="Rektangel 6"/>
          <p:cNvSpPr/>
          <p:nvPr userDrawn="1"/>
        </p:nvSpPr>
        <p:spPr>
          <a:xfrm>
            <a:off x="-108520" y="-99392"/>
            <a:ext cx="9289032" cy="7488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012" y="6287367"/>
            <a:ext cx="755576" cy="268649"/>
          </a:xfrm>
          <a:prstGeom prst="rect">
            <a:avLst/>
          </a:prstGeom>
        </p:spPr>
      </p:pic>
      <p:sp>
        <p:nvSpPr>
          <p:cNvPr id="2" name="Title 1"/>
          <p:cNvSpPr>
            <a:spLocks noGrp="1"/>
          </p:cNvSpPr>
          <p:nvPr>
            <p:ph type="ctrTitle"/>
          </p:nvPr>
        </p:nvSpPr>
        <p:spPr>
          <a:xfrm>
            <a:off x="685800" y="2679055"/>
            <a:ext cx="7772400" cy="1470025"/>
          </a:xfrm>
        </p:spPr>
        <p:txBody>
          <a:bodyPr>
            <a:normAutofit/>
          </a:bodyPr>
          <a:lstStyle>
            <a:lvl1pPr algn="ctr">
              <a:defRPr sz="3600" b="0">
                <a:solidFill>
                  <a:schemeClr val="tx1"/>
                </a:solidFill>
              </a:defRPr>
            </a:lvl1pPr>
          </a:lstStyle>
          <a:p>
            <a:r>
              <a:rPr lang="nb-NO" dirty="0" smtClean="0"/>
              <a:t>Klikk for å redigere tittelstil</a:t>
            </a:r>
            <a:endParaRPr lang="nb-NO" dirty="0"/>
          </a:p>
        </p:txBody>
      </p:sp>
      <p:sp>
        <p:nvSpPr>
          <p:cNvPr id="3" name="Subtitle 2"/>
          <p:cNvSpPr>
            <a:spLocks noGrp="1"/>
          </p:cNvSpPr>
          <p:nvPr>
            <p:ph type="subTitle" idx="1"/>
          </p:nvPr>
        </p:nvSpPr>
        <p:spPr>
          <a:xfrm>
            <a:off x="1371600" y="4149080"/>
            <a:ext cx="6400800" cy="1345704"/>
          </a:xfrm>
        </p:spPr>
        <p:txBody>
          <a:bodyPr>
            <a:normAutofit/>
          </a:bodyPr>
          <a:lstStyle>
            <a:lvl1pPr marL="0" indent="0" algn="ctr">
              <a:buNone/>
              <a:defRPr sz="2400">
                <a:solidFill>
                  <a:schemeClr val="tx1"/>
                </a:solidFill>
                <a:latin typeface="Stag Sans Light" panose="020B030304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348" y="2880010"/>
            <a:ext cx="3787140" cy="3787140"/>
          </a:xfrm>
          <a:prstGeom prst="rect">
            <a:avLst/>
          </a:prstGeom>
        </p:spPr>
      </p:pic>
      <p:sp>
        <p:nvSpPr>
          <p:cNvPr id="11" name="Rectangle 6"/>
          <p:cNvSpPr/>
          <p:nvPr userDrawn="1"/>
        </p:nvSpPr>
        <p:spPr>
          <a:xfrm>
            <a:off x="179512" y="188640"/>
            <a:ext cx="8784976" cy="6480720"/>
          </a:xfrm>
          <a:prstGeom prst="rect">
            <a:avLst/>
          </a:prstGeom>
          <a:noFill/>
          <a:ln w="12700">
            <a:solidFill>
              <a:srgbClr val="F1E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6" name="Bild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0991" y="1196752"/>
            <a:ext cx="4716016" cy="1229731"/>
          </a:xfrm>
          <a:prstGeom prst="rect">
            <a:avLst/>
          </a:prstGeom>
        </p:spPr>
      </p:pic>
    </p:spTree>
    <p:extLst>
      <p:ext uri="{BB962C8B-B14F-4D97-AF65-F5344CB8AC3E}">
        <p14:creationId xmlns:p14="http://schemas.microsoft.com/office/powerpoint/2010/main" val="375852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dirty="0"/>
          </a:p>
        </p:txBody>
      </p:sp>
      <p:sp>
        <p:nvSpPr>
          <p:cNvPr id="3" name="Vertical Text Placeholder 2"/>
          <p:cNvSpPr>
            <a:spLocks noGrp="1"/>
          </p:cNvSpPr>
          <p:nvPr>
            <p:ph type="body" orient="vert" idx="1"/>
          </p:nvPr>
        </p:nvSpPr>
        <p:spPr>
          <a:xfrm>
            <a:off x="457200" y="1700808"/>
            <a:ext cx="8229600" cy="442535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8814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106011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011141"/>
            <a:ext cx="7772400" cy="1362075"/>
          </a:xfrm>
        </p:spPr>
        <p:txBody>
          <a:bodyPr anchor="t"/>
          <a:lstStyle>
            <a:lvl1pPr algn="l">
              <a:defRPr sz="4000" b="1" cap="all">
                <a:solidFill>
                  <a:srgbClr val="0083A8"/>
                </a:solidFill>
              </a:defRPr>
            </a:lvl1pPr>
          </a:lstStyle>
          <a:p>
            <a:r>
              <a:rPr lang="nb-NO" smtClean="0"/>
              <a:t>Klikk for å redigere tittelstil</a:t>
            </a:r>
            <a:endParaRPr lang="nb-NO"/>
          </a:p>
        </p:txBody>
      </p:sp>
      <p:sp>
        <p:nvSpPr>
          <p:cNvPr id="3" name="Text Placeholder 2"/>
          <p:cNvSpPr>
            <a:spLocks noGrp="1"/>
          </p:cNvSpPr>
          <p:nvPr>
            <p:ph type="body" idx="1"/>
          </p:nvPr>
        </p:nvSpPr>
        <p:spPr>
          <a:xfrm>
            <a:off x="722313" y="251095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5" name="Footer Placeholder 4"/>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231028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Footer Placeholder 5"/>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72567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Footer Placeholder 7"/>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36122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4" name="Footer Placeholder 3"/>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16188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185929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56792"/>
            <a:ext cx="5111750" cy="456937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67544" y="1556791"/>
            <a:ext cx="2880321" cy="4464497"/>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200" y="3082652"/>
            <a:ext cx="3082652" cy="3082652"/>
          </a:xfrm>
          <a:prstGeom prst="rect">
            <a:avLst/>
          </a:prstGeom>
        </p:spPr>
      </p:pic>
      <p:sp>
        <p:nvSpPr>
          <p:cNvPr id="13" name="Title 1"/>
          <p:cNvSpPr>
            <a:spLocks noGrp="1"/>
          </p:cNvSpPr>
          <p:nvPr>
            <p:ph type="title"/>
          </p:nvPr>
        </p:nvSpPr>
        <p:spPr>
          <a:xfrm>
            <a:off x="457200" y="413792"/>
            <a:ext cx="8229600" cy="1143000"/>
          </a:xfrm>
        </p:spPr>
        <p:txBody>
          <a:bodyPr/>
          <a:lstStyle/>
          <a:p>
            <a:r>
              <a:rPr lang="nb-NO" smtClean="0"/>
              <a:t>Klikk for å redigere tittelstil</a:t>
            </a:r>
            <a:endParaRPr lang="nb-NO"/>
          </a:p>
        </p:txBody>
      </p:sp>
    </p:spTree>
    <p:extLst>
      <p:ext uri="{BB962C8B-B14F-4D97-AF65-F5344CB8AC3E}">
        <p14:creationId xmlns:p14="http://schemas.microsoft.com/office/powerpoint/2010/main" val="47804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556792"/>
            <a:ext cx="8208912" cy="3672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Klikk ikonet for å legge til et bilde</a:t>
            </a:r>
            <a:endParaRPr lang="nb-NO" dirty="0"/>
          </a:p>
        </p:txBody>
      </p:sp>
      <p:sp>
        <p:nvSpPr>
          <p:cNvPr id="4" name="Text Placeholder 3"/>
          <p:cNvSpPr>
            <a:spLocks noGrp="1"/>
          </p:cNvSpPr>
          <p:nvPr>
            <p:ph type="body" sz="half" idx="2"/>
          </p:nvPr>
        </p:nvSpPr>
        <p:spPr>
          <a:xfrm>
            <a:off x="467544" y="5367338"/>
            <a:ext cx="8208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dirty="0"/>
          </a:p>
        </p:txBody>
      </p:sp>
      <p:sp>
        <p:nvSpPr>
          <p:cNvPr id="10" name="Title 1"/>
          <p:cNvSpPr>
            <a:spLocks noGrp="1"/>
          </p:cNvSpPr>
          <p:nvPr>
            <p:ph type="title"/>
          </p:nvPr>
        </p:nvSpPr>
        <p:spPr>
          <a:xfrm>
            <a:off x="457200" y="413792"/>
            <a:ext cx="8229600" cy="1143000"/>
          </a:xfrm>
        </p:spPr>
        <p:txBody>
          <a:bodyPr/>
          <a:lstStyle/>
          <a:p>
            <a:r>
              <a:rPr lang="nb-NO" smtClean="0"/>
              <a:t>Klikk for å redigere tittelstil</a:t>
            </a:r>
            <a:endParaRPr lang="nb-NO"/>
          </a:p>
        </p:txBody>
      </p:sp>
    </p:spTree>
    <p:extLst>
      <p:ext uri="{BB962C8B-B14F-4D97-AF65-F5344CB8AC3E}">
        <p14:creationId xmlns:p14="http://schemas.microsoft.com/office/powerpoint/2010/main" val="206758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32048" y="6276374"/>
            <a:ext cx="855972" cy="223200"/>
          </a:xfrm>
          <a:prstGeom prst="rect">
            <a:avLst/>
          </a:prstGeom>
        </p:spPr>
      </p:pic>
      <p:sp>
        <p:nvSpPr>
          <p:cNvPr id="7" name="Rectangle 6"/>
          <p:cNvSpPr/>
          <p:nvPr/>
        </p:nvSpPr>
        <p:spPr>
          <a:xfrm>
            <a:off x="179512" y="188640"/>
            <a:ext cx="8784976" cy="6480720"/>
          </a:xfrm>
          <a:prstGeom prst="rect">
            <a:avLst/>
          </a:prstGeom>
          <a:noFill/>
          <a:ln w="12700">
            <a:solidFill>
              <a:srgbClr val="F1E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le Placeholder 1"/>
          <p:cNvSpPr>
            <a:spLocks noGrp="1"/>
          </p:cNvSpPr>
          <p:nvPr>
            <p:ph type="title"/>
          </p:nvPr>
        </p:nvSpPr>
        <p:spPr>
          <a:xfrm>
            <a:off x="457200" y="413792"/>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Footer Placeholder 4"/>
          <p:cNvSpPr>
            <a:spLocks noGrp="1"/>
          </p:cNvSpPr>
          <p:nvPr>
            <p:ph type="ftr" sz="quarter" idx="3"/>
          </p:nvPr>
        </p:nvSpPr>
        <p:spPr>
          <a:xfrm>
            <a:off x="2050991" y="6185790"/>
            <a:ext cx="6893408" cy="365125"/>
          </a:xfrm>
          <a:prstGeom prst="rect">
            <a:avLst/>
          </a:prstGeom>
        </p:spPr>
        <p:txBody>
          <a:bodyPr vert="horz" lIns="91440" tIns="45720" rIns="91440" bIns="45720" rtlCol="0" anchor="ctr"/>
          <a:lstStyle>
            <a:lvl1pPr algn="r">
              <a:defRPr sz="1200">
                <a:solidFill>
                  <a:schemeClr val="tx1">
                    <a:tint val="75000"/>
                  </a:schemeClr>
                </a:solidFill>
                <a:latin typeface="Stag Sans Light" pitchFamily="34" charset="0"/>
              </a:defRPr>
            </a:lvl1pPr>
          </a:lstStyle>
          <a:p>
            <a:r>
              <a:rPr lang="nb-NO" dirty="0" smtClean="0"/>
              <a:t>| SystemPartner Norge AS | www.spn.no |</a:t>
            </a:r>
            <a:endParaRPr lang="nb-NO" dirty="0"/>
          </a:p>
        </p:txBody>
      </p:sp>
      <p:sp>
        <p:nvSpPr>
          <p:cNvPr id="9" name="TextBox 8"/>
          <p:cNvSpPr txBox="1"/>
          <p:nvPr/>
        </p:nvSpPr>
        <p:spPr>
          <a:xfrm>
            <a:off x="7637886" y="1423809"/>
            <a:ext cx="1306513" cy="276999"/>
          </a:xfrm>
          <a:prstGeom prst="rect">
            <a:avLst/>
          </a:prstGeom>
          <a:noFill/>
        </p:spPr>
        <p:txBody>
          <a:bodyPr wrap="none" rtlCol="0">
            <a:spAutoFit/>
          </a:bodyPr>
          <a:lstStyle/>
          <a:p>
            <a:pPr algn="r"/>
            <a:r>
              <a:rPr lang="nb-NO" sz="1200" dirty="0" smtClean="0">
                <a:latin typeface="Stag Sans Light" pitchFamily="34" charset="0"/>
              </a:rPr>
              <a:t>www.procasso.no</a:t>
            </a:r>
            <a:endParaRPr lang="nb-NO" sz="1200" dirty="0">
              <a:latin typeface="Stag Sans Light" pitchFamily="34" charset="0"/>
            </a:endParaRPr>
          </a:p>
        </p:txBody>
      </p:sp>
      <p:cxnSp>
        <p:nvCxnSpPr>
          <p:cNvPr id="11" name="Rett linje 10"/>
          <p:cNvCxnSpPr/>
          <p:nvPr userDrawn="1"/>
        </p:nvCxnSpPr>
        <p:spPr>
          <a:xfrm>
            <a:off x="179511" y="1423809"/>
            <a:ext cx="8784000" cy="0"/>
          </a:xfrm>
          <a:prstGeom prst="line">
            <a:avLst/>
          </a:prstGeom>
          <a:ln>
            <a:solidFill>
              <a:srgbClr val="509E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83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spcBef>
          <a:spcPct val="0"/>
        </a:spcBef>
        <a:buNone/>
        <a:defRPr sz="3200" kern="1200">
          <a:solidFill>
            <a:srgbClr val="509E2F"/>
          </a:solidFill>
          <a:latin typeface="Stag Sans Light" pitchFamily="34" charset="0"/>
          <a:ea typeface="+mj-ea"/>
          <a:cs typeface="+mj-cs"/>
        </a:defRPr>
      </a:lvl1pPr>
    </p:titleStyle>
    <p:bodyStyle>
      <a:lvl1pPr marL="342900" indent="-342900" algn="l" defTabSz="914400" rtl="0" eaLnBrk="1" latinLnBrk="0" hangingPunct="1">
        <a:spcBef>
          <a:spcPct val="20000"/>
        </a:spcBef>
        <a:buClr>
          <a:srgbClr val="509E2F"/>
        </a:buClr>
        <a:buSzPct val="112000"/>
        <a:buFont typeface="Wingdings" panose="05000000000000000000" pitchFamily="2" charset="2"/>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SystemPartner Norge AS</a:t>
            </a:r>
            <a:endParaRPr lang="nb-NO" dirty="0"/>
          </a:p>
        </p:txBody>
      </p:sp>
      <p:sp>
        <p:nvSpPr>
          <p:cNvPr id="3" name="Undertittel 2"/>
          <p:cNvSpPr>
            <a:spLocks noGrp="1"/>
          </p:cNvSpPr>
          <p:nvPr>
            <p:ph type="subTitle" idx="1"/>
          </p:nvPr>
        </p:nvSpPr>
        <p:spPr/>
        <p:txBody>
          <a:bodyPr/>
          <a:lstStyle/>
          <a:p>
            <a:r>
              <a:rPr lang="nb-NO" dirty="0" smtClean="0">
                <a:latin typeface="Stag Sans Light" pitchFamily="34" charset="0"/>
              </a:rPr>
              <a:t>Saksbehandling</a:t>
            </a:r>
            <a:endParaRPr lang="nb-NO" dirty="0">
              <a:latin typeface="Stag Sans Light" pitchFamily="34" charset="0"/>
            </a:endParaRPr>
          </a:p>
        </p:txBody>
      </p:sp>
    </p:spTree>
    <p:extLst>
      <p:ext uri="{BB962C8B-B14F-4D97-AF65-F5344CB8AC3E}">
        <p14:creationId xmlns:p14="http://schemas.microsoft.com/office/powerpoint/2010/main" val="289801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8197" name="Text Box 6"/>
          <p:cNvSpPr txBox="1">
            <a:spLocks noChangeArrowheads="1"/>
          </p:cNvSpPr>
          <p:nvPr/>
        </p:nvSpPr>
        <p:spPr bwMode="auto">
          <a:xfrm>
            <a:off x="395536" y="1916832"/>
            <a:ext cx="82089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dirty="0">
                <a:latin typeface="Verdana" pitchFamily="34" charset="0"/>
                <a:ea typeface="Verdana" pitchFamily="34" charset="0"/>
                <a:cs typeface="Verdana" pitchFamily="34" charset="0"/>
              </a:rPr>
              <a:t>I </a:t>
            </a:r>
            <a:r>
              <a:rPr lang="nb-NO" dirty="0" err="1">
                <a:latin typeface="Verdana" pitchFamily="34" charset="0"/>
                <a:ea typeface="Verdana" pitchFamily="34" charset="0"/>
                <a:cs typeface="Verdana" pitchFamily="34" charset="0"/>
              </a:rPr>
              <a:t>Procasso</a:t>
            </a:r>
            <a:r>
              <a:rPr lang="nb-NO" dirty="0">
                <a:latin typeface="Verdana" pitchFamily="34" charset="0"/>
                <a:ea typeface="Verdana" pitchFamily="34" charset="0"/>
                <a:cs typeface="Verdana" pitchFamily="34" charset="0"/>
              </a:rPr>
              <a:t> gjøres saksbehandlingen hovedsakelig gjennom for-</a:t>
            </a:r>
          </a:p>
          <a:p>
            <a:pPr eaLnBrk="1" hangingPunct="1"/>
            <a:r>
              <a:rPr lang="nb-NO" dirty="0">
                <a:latin typeface="Verdana" pitchFamily="34" charset="0"/>
                <a:ea typeface="Verdana" pitchFamily="34" charset="0"/>
                <a:cs typeface="Verdana" pitchFamily="34" charset="0"/>
              </a:rPr>
              <a:t>håndsdefinerte arbeidsflyter. I disse flytene definerer vi hvilke aktiviteter som skal skje til hvilket tidspunkt og når saksbehandlinger skal gjøre manuelle vurderinger.</a:t>
            </a:r>
          </a:p>
          <a:p>
            <a:pPr eaLnBrk="1" hangingPunct="1"/>
            <a:endParaRPr lang="nb-NO" dirty="0">
              <a:latin typeface="Verdana" pitchFamily="34" charset="0"/>
              <a:ea typeface="Verdana" pitchFamily="34" charset="0"/>
              <a:cs typeface="Verdana" pitchFamily="34" charset="0"/>
            </a:endParaRPr>
          </a:p>
          <a:p>
            <a:pPr eaLnBrk="1" hangingPunct="1"/>
            <a:r>
              <a:rPr lang="nb-NO" dirty="0">
                <a:latin typeface="Verdana" pitchFamily="34" charset="0"/>
                <a:ea typeface="Verdana" pitchFamily="34" charset="0"/>
                <a:cs typeface="Verdana" pitchFamily="34" charset="0"/>
              </a:rPr>
              <a:t>Forutsetningen for å kunne definere arbeidsflyten vi ønsker er at vi har laget aktivitetene vi trenger i aktivitetsregisteret og definert oppfølgningsmapper i innkurven. </a:t>
            </a:r>
          </a:p>
          <a:p>
            <a:pPr eaLnBrk="1" hangingPunct="1"/>
            <a:endParaRPr lang="nb-NO" dirty="0">
              <a:latin typeface="Verdana" pitchFamily="34" charset="0"/>
              <a:ea typeface="Verdana" pitchFamily="34" charset="0"/>
              <a:cs typeface="Verdana" pitchFamily="34" charset="0"/>
            </a:endParaRPr>
          </a:p>
          <a:p>
            <a:pPr eaLnBrk="1" hangingPunct="1"/>
            <a:r>
              <a:rPr lang="nb-NO" dirty="0">
                <a:latin typeface="Verdana" pitchFamily="34" charset="0"/>
                <a:ea typeface="Verdana" pitchFamily="34" charset="0"/>
                <a:cs typeface="Verdana" pitchFamily="34" charset="0"/>
              </a:rPr>
              <a:t>Det å lage gode arbeidsflyter, som sørger for god automatikk og manuelle vurderinger på riktig tidspunkt er nøkkelen for å få godt utbytte i bruken av </a:t>
            </a:r>
            <a:r>
              <a:rPr lang="nb-NO" dirty="0" err="1">
                <a:latin typeface="Verdana" pitchFamily="34" charset="0"/>
                <a:ea typeface="Verdana" pitchFamily="34" charset="0"/>
                <a:cs typeface="Verdana" pitchFamily="34" charset="0"/>
              </a:rPr>
              <a:t>Procasso</a:t>
            </a:r>
            <a:r>
              <a:rPr lang="nb-NO" dirty="0">
                <a:latin typeface="Verdana" pitchFamily="34" charset="0"/>
                <a:ea typeface="Verdana" pitchFamily="34" charset="0"/>
                <a:cs typeface="Verdana" pitchFamily="34" charset="0"/>
              </a:rPr>
              <a:t>.</a:t>
            </a:r>
          </a:p>
          <a:p>
            <a:pPr eaLnBrk="1" hangingPunct="1"/>
            <a:r>
              <a:rPr lang="nb-NO" dirty="0">
                <a:latin typeface="Verdana" pitchFamily="34" charset="0"/>
                <a:ea typeface="Verdana" pitchFamily="34" charset="0"/>
                <a:cs typeface="Verdana" pitchFamily="34" charset="0"/>
              </a:rPr>
              <a:t>Manuell saksbehandling skjer uavhengig av arbeidsflyter, men rutiner som gjentar seg bør defineres som arbeidsflyter. </a:t>
            </a:r>
          </a:p>
        </p:txBody>
      </p:sp>
      <p:sp>
        <p:nvSpPr>
          <p:cNvPr id="7" name="Tittel 4"/>
          <p:cNvSpPr txBox="1">
            <a:spLocks/>
          </p:cNvSpPr>
          <p:nvPr/>
        </p:nvSpPr>
        <p:spPr>
          <a:xfrm>
            <a:off x="313184" y="764704"/>
            <a:ext cx="7355160" cy="1080120"/>
          </a:xfrm>
          <a:prstGeom prst="rect">
            <a:avLst/>
          </a:prstGeom>
        </p:spPr>
        <p:txBody>
          <a:bodyPr/>
          <a:lstStyle/>
          <a:p>
            <a:pPr algn="ctr">
              <a:spcBef>
                <a:spcPct val="0"/>
              </a:spcBef>
              <a:buFontTx/>
              <a:buNone/>
              <a:defRPr/>
            </a:pPr>
            <a:r>
              <a:rPr lang="nb-NO" sz="3200" dirty="0">
                <a:solidFill>
                  <a:srgbClr val="509E2F"/>
                </a:solidFill>
                <a:latin typeface="Stag Sans Light" pitchFamily="34" charset="0"/>
                <a:ea typeface="+mj-ea"/>
                <a:cs typeface="+mj-cs"/>
              </a:rPr>
              <a:t>Systemadministrasjon - Arbeidsflyter</a:t>
            </a:r>
          </a:p>
        </p:txBody>
      </p:sp>
      <p:sp>
        <p:nvSpPr>
          <p:cNvPr id="8"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86399229"/>
      </p:ext>
    </p:extLst>
  </p:cSld>
  <p:clrMapOvr>
    <a:masterClrMapping/>
  </p:clrMapOvr>
  <p:transition advTm="1442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9221" name="Text Box 5"/>
          <p:cNvSpPr txBox="1">
            <a:spLocks noChangeArrowheads="1"/>
          </p:cNvSpPr>
          <p:nvPr/>
        </p:nvSpPr>
        <p:spPr bwMode="auto">
          <a:xfrm>
            <a:off x="1043608" y="1405225"/>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sz="2400" dirty="0" smtClean="0">
                <a:latin typeface="+mn-lt"/>
              </a:rPr>
              <a:t>Visning av arbeidsflyter i </a:t>
            </a:r>
            <a:r>
              <a:rPr lang="nb-NO" sz="2400" dirty="0" err="1" smtClean="0">
                <a:latin typeface="+mn-lt"/>
              </a:rPr>
              <a:t>Procasso</a:t>
            </a:r>
            <a:r>
              <a:rPr lang="nb-NO" sz="2400" dirty="0" smtClean="0">
                <a:latin typeface="+mn-lt"/>
              </a:rPr>
              <a:t>:</a:t>
            </a:r>
            <a:endParaRPr lang="nb-NO" sz="2400" dirty="0">
              <a:latin typeface="+mn-lt"/>
            </a:endParaRPr>
          </a:p>
          <a:p>
            <a:pPr eaLnBrk="1" hangingPunct="1"/>
            <a:endParaRPr lang="nb-NO" dirty="0"/>
          </a:p>
          <a:p>
            <a:pPr eaLnBrk="1" hangingPunct="1"/>
            <a:endParaRPr lang="nb-NO" dirty="0"/>
          </a:p>
        </p:txBody>
      </p:sp>
      <p:sp>
        <p:nvSpPr>
          <p:cNvPr id="8" name="Tittel 4"/>
          <p:cNvSpPr txBox="1">
            <a:spLocks/>
          </p:cNvSpPr>
          <p:nvPr/>
        </p:nvSpPr>
        <p:spPr>
          <a:xfrm>
            <a:off x="313184" y="692696"/>
            <a:ext cx="7355160" cy="1080120"/>
          </a:xfrm>
          <a:prstGeom prst="rect">
            <a:avLst/>
          </a:prstGeom>
        </p:spPr>
        <p:txBody>
          <a:bodyPr/>
          <a:lstStyle/>
          <a:p>
            <a:pPr algn="ctr">
              <a:spcBef>
                <a:spcPct val="0"/>
              </a:spcBef>
              <a:buFontTx/>
              <a:buNone/>
              <a:defRPr/>
            </a:pPr>
            <a:r>
              <a:rPr lang="nb-NO" sz="3200" dirty="0">
                <a:solidFill>
                  <a:srgbClr val="509E2F"/>
                </a:solidFill>
                <a:latin typeface="Stag Sans Light" pitchFamily="34" charset="0"/>
                <a:ea typeface="+mj-ea"/>
                <a:cs typeface="+mj-cs"/>
              </a:rPr>
              <a:t>Systemadministrasjon - Arbeidsflyter</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954" y="1860444"/>
            <a:ext cx="5467350" cy="437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716933"/>
      </p:ext>
    </p:extLst>
  </p:cSld>
  <p:clrMapOvr>
    <a:masterClrMapping/>
  </p:clrMapOvr>
  <p:transition advTm="1442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95536" y="1772816"/>
            <a:ext cx="3394720" cy="4787185"/>
          </a:xfrm>
        </p:spPr>
        <p:txBody>
          <a:bodyPr>
            <a:normAutofit/>
          </a:bodyPr>
          <a:lstStyle/>
          <a:p>
            <a:pPr lvl="1" eaLnBrk="1" hangingPunct="1"/>
            <a:endParaRPr lang="nb-NO" sz="1200" dirty="0" smtClean="0">
              <a:latin typeface="Verdana" pitchFamily="34" charset="0"/>
            </a:endParaRPr>
          </a:p>
          <a:p>
            <a:r>
              <a:rPr lang="nb-NO" sz="1800" dirty="0">
                <a:ea typeface="Verdana" pitchFamily="34" charset="0"/>
                <a:cs typeface="Verdana" pitchFamily="34" charset="0"/>
              </a:rPr>
              <a:t>Elektronisk brukermanual med søkefunksjon</a:t>
            </a:r>
          </a:p>
          <a:p>
            <a:r>
              <a:rPr lang="nb-NO" sz="1800" dirty="0" smtClean="0">
                <a:ea typeface="Verdana" pitchFamily="34" charset="0"/>
                <a:cs typeface="Verdana" pitchFamily="34" charset="0"/>
              </a:rPr>
              <a:t>På øverste linje er det et eget valg for hjelp.</a:t>
            </a:r>
          </a:p>
          <a:p>
            <a:r>
              <a:rPr lang="nb-NO" sz="1800" dirty="0" smtClean="0">
                <a:ea typeface="Verdana" pitchFamily="34" charset="0"/>
                <a:cs typeface="Verdana" pitchFamily="34" charset="0"/>
              </a:rPr>
              <a:t>Her kan du søke på det du ønsker hjelp om eller du kan finne fram til å bla til ønsket skjermbilde.</a:t>
            </a:r>
          </a:p>
          <a:p>
            <a:r>
              <a:rPr lang="nb-NO" sz="1800" dirty="0" smtClean="0">
                <a:ea typeface="Verdana" pitchFamily="34" charset="0"/>
                <a:cs typeface="Verdana" pitchFamily="34" charset="0"/>
              </a:rPr>
              <a:t>Hurtigtaster er spesifisert i hjelp.</a:t>
            </a:r>
            <a:endParaRPr lang="nb-NO" sz="1800" dirty="0">
              <a:ea typeface="Verdana" pitchFamily="34" charset="0"/>
              <a:cs typeface="Verdana" pitchFamily="34" charset="0"/>
            </a:endParaRPr>
          </a:p>
          <a:p>
            <a:pPr lvl="1" eaLnBrk="1" hangingPunct="1"/>
            <a:endParaRPr lang="nb-NO" sz="1200" dirty="0" smtClean="0">
              <a:latin typeface="Verdana" pitchFamily="34" charset="0"/>
            </a:endParaRPr>
          </a:p>
        </p:txBody>
      </p:sp>
      <p:sp>
        <p:nvSpPr>
          <p:cNvPr id="2" name="TekstSylinder 1"/>
          <p:cNvSpPr txBox="1"/>
          <p:nvPr/>
        </p:nvSpPr>
        <p:spPr>
          <a:xfrm>
            <a:off x="-1188640" y="755993"/>
            <a:ext cx="6696744" cy="584775"/>
          </a:xfrm>
          <a:prstGeom prst="rect">
            <a:avLst/>
          </a:prstGeom>
          <a:noFill/>
        </p:spPr>
        <p:txBody>
          <a:bodyPr wrap="square" rtlCol="0">
            <a:spAutoFit/>
          </a:bodyPr>
          <a:lstStyle/>
          <a:p>
            <a:pPr algn="ctr">
              <a:spcBef>
                <a:spcPct val="0"/>
              </a:spcBef>
              <a:defRPr/>
            </a:pPr>
            <a:r>
              <a:rPr lang="nb-NO" sz="3200" dirty="0">
                <a:solidFill>
                  <a:srgbClr val="509E2F"/>
                </a:solidFill>
                <a:latin typeface="Stag Sans Light" pitchFamily="34" charset="0"/>
                <a:ea typeface="+mj-ea"/>
                <a:cs typeface="+mj-cs"/>
              </a:rPr>
              <a:t>Hjelpefunksjonen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8227" y="2262470"/>
            <a:ext cx="4896544" cy="440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2029352"/>
      </p:ext>
    </p:extLst>
  </p:cSld>
  <p:clrMapOvr>
    <a:masterClrMapping/>
  </p:clrMapOvr>
  <p:transition advTm="1020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32047" y="2204864"/>
            <a:ext cx="8028385" cy="4752528"/>
          </a:xfrm>
        </p:spPr>
        <p:txBody>
          <a:bodyPr>
            <a:normAutofit/>
          </a:bodyPr>
          <a:lstStyle/>
          <a:p>
            <a:r>
              <a:rPr lang="nb-NO" sz="1600" dirty="0" smtClean="0"/>
              <a:t>Hvitt ark betyr ny. Hvis du står i saksregistreringsbildet og trykker hvitt ark vil du registrere ny sak. Står du på debitor og trykker hvitt ark, vil du registrere ny debitor.</a:t>
            </a:r>
            <a:endParaRPr lang="nb-NO" sz="1600" dirty="0"/>
          </a:p>
          <a:p>
            <a:r>
              <a:rPr lang="nb-NO" sz="1600" dirty="0" smtClean="0"/>
              <a:t>Diskett betyr lagre, dersom knappen er aktiv og du har gjort endringer i et bilde, trykk på lagre knappen. </a:t>
            </a:r>
          </a:p>
          <a:p>
            <a:r>
              <a:rPr lang="nb-NO" sz="1600" dirty="0" smtClean="0"/>
              <a:t>Kryss betyr å slette. I adgangskontrollen sørger vi for at du ikke kan slette ting du ikke ønsker å slette. Sletting bekreftes med Ja/Nei</a:t>
            </a:r>
          </a:p>
          <a:p>
            <a:r>
              <a:rPr lang="nb-NO" sz="1600" dirty="0" smtClean="0"/>
              <a:t>Piler for å bla fram og tilbake, grønn sirkel betyr å friske opp bildet</a:t>
            </a:r>
          </a:p>
          <a:p>
            <a:r>
              <a:rPr lang="nb-NO" sz="1600" dirty="0" smtClean="0"/>
              <a:t>Notisblokk betyr notat. Er du på debitor lager du et debitornotat, står du i saksbehandlingsbildet lager du et saksnotat.</a:t>
            </a:r>
          </a:p>
          <a:p>
            <a:r>
              <a:rPr lang="nb-NO" sz="1600" dirty="0" smtClean="0"/>
              <a:t>Forstørrelsesglass betyr søk, søk liste og enkeltsøk.</a:t>
            </a:r>
          </a:p>
          <a:p>
            <a:r>
              <a:rPr lang="nb-NO" sz="1600" dirty="0" smtClean="0"/>
              <a:t>EDB ikon er snarvei til infolink</a:t>
            </a:r>
          </a:p>
          <a:p>
            <a:r>
              <a:rPr lang="nb-NO" sz="1600" dirty="0" smtClean="0"/>
              <a:t>Saksliste er snarvei til alle debitors saker</a:t>
            </a:r>
            <a:endParaRPr lang="nb-NO" sz="1600" dirty="0"/>
          </a:p>
          <a:p>
            <a:pPr lvl="1" eaLnBrk="1" hangingPunct="1"/>
            <a:endParaRPr lang="nb-NO" sz="1100" dirty="0" smtClean="0">
              <a:latin typeface="Verdana" pitchFamily="34" charset="0"/>
            </a:endParaRPr>
          </a:p>
        </p:txBody>
      </p:sp>
      <p:sp>
        <p:nvSpPr>
          <p:cNvPr id="8" name="Rektangel 7"/>
          <p:cNvSpPr/>
          <p:nvPr/>
        </p:nvSpPr>
        <p:spPr>
          <a:xfrm>
            <a:off x="-36512" y="755993"/>
            <a:ext cx="6840760"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Standardfunksjoner i </a:t>
            </a:r>
            <a:r>
              <a:rPr lang="nb-NO" sz="3200" dirty="0" err="1">
                <a:solidFill>
                  <a:srgbClr val="509E2F"/>
                </a:solidFill>
                <a:latin typeface="Stag Sans Light" pitchFamily="34" charset="0"/>
                <a:ea typeface="+mj-ea"/>
                <a:cs typeface="+mj-cs"/>
              </a:rPr>
              <a:t>Procasso</a:t>
            </a:r>
            <a:endParaRPr lang="nb-NO" sz="3200" dirty="0">
              <a:solidFill>
                <a:srgbClr val="509E2F"/>
              </a:solidFill>
              <a:latin typeface="Stag Sans Light" pitchFamily="34" charset="0"/>
              <a:ea typeface="+mj-ea"/>
              <a:cs typeface="+mj-cs"/>
            </a:endParaRP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71" r="59943" b="92279"/>
          <a:stretch/>
        </p:blipFill>
        <p:spPr bwMode="auto">
          <a:xfrm>
            <a:off x="502788" y="1736102"/>
            <a:ext cx="8101660"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333955"/>
      </p:ext>
    </p:extLst>
  </p:cSld>
  <p:clrMapOvr>
    <a:masterClrMapping/>
  </p:clrMapOvr>
  <p:transition advTm="1020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95536" y="1988840"/>
            <a:ext cx="3528392" cy="4464496"/>
          </a:xfrm>
        </p:spPr>
        <p:txBody>
          <a:bodyPr>
            <a:normAutofit/>
          </a:bodyPr>
          <a:lstStyle/>
          <a:p>
            <a:pPr>
              <a:buClr>
                <a:srgbClr val="009900"/>
              </a:buClr>
            </a:pPr>
            <a:r>
              <a:rPr lang="nb-NO" sz="1800" dirty="0" smtClean="0"/>
              <a:t>Alle </a:t>
            </a:r>
            <a:r>
              <a:rPr lang="nb-NO" sz="1800" dirty="0"/>
              <a:t>kravtyper/ reskontrotyper som skal behandles i </a:t>
            </a:r>
            <a:r>
              <a:rPr lang="nb-NO" sz="1800" dirty="0" err="1" smtClean="0"/>
              <a:t>Procasso</a:t>
            </a:r>
            <a:r>
              <a:rPr lang="nb-NO" sz="1800" dirty="0" smtClean="0"/>
              <a:t> </a:t>
            </a:r>
            <a:r>
              <a:rPr lang="nb-NO" sz="1800" dirty="0"/>
              <a:t>registreres som kreditorer</a:t>
            </a:r>
          </a:p>
          <a:p>
            <a:pPr>
              <a:buClr>
                <a:srgbClr val="009900"/>
              </a:buClr>
            </a:pPr>
            <a:r>
              <a:rPr lang="nb-NO" sz="1800" dirty="0" smtClean="0"/>
              <a:t>Det </a:t>
            </a:r>
            <a:r>
              <a:rPr lang="nb-NO" sz="1800" dirty="0"/>
              <a:t>vanlige er at man angir saksbehandler per kreditor</a:t>
            </a:r>
          </a:p>
          <a:p>
            <a:pPr>
              <a:buClr>
                <a:srgbClr val="009900"/>
              </a:buClr>
            </a:pPr>
            <a:r>
              <a:rPr lang="nb-NO" sz="1800" dirty="0"/>
              <a:t>Oppfølgning legger man inn </a:t>
            </a:r>
            <a:r>
              <a:rPr lang="nb-NO" sz="1800" dirty="0" smtClean="0"/>
              <a:t>arbeidsflyt </a:t>
            </a:r>
            <a:r>
              <a:rPr lang="nb-NO" sz="1800" dirty="0" smtClean="0">
                <a:solidFill>
                  <a:srgbClr val="000000"/>
                </a:solidFill>
              </a:rPr>
              <a:t>og </a:t>
            </a:r>
            <a:r>
              <a:rPr lang="nb-NO" sz="1800" dirty="0">
                <a:solidFill>
                  <a:srgbClr val="000000"/>
                </a:solidFill>
              </a:rPr>
              <a:t>avtale</a:t>
            </a:r>
          </a:p>
          <a:p>
            <a:pPr lvl="1" eaLnBrk="1" hangingPunct="1"/>
            <a:endParaRPr lang="nb-NO" sz="1200" dirty="0" smtClean="0">
              <a:latin typeface="Verdana" pitchFamily="34" charset="0"/>
            </a:endParaRPr>
          </a:p>
        </p:txBody>
      </p:sp>
      <p:sp>
        <p:nvSpPr>
          <p:cNvPr id="8" name="Rektangel 7"/>
          <p:cNvSpPr/>
          <p:nvPr/>
        </p:nvSpPr>
        <p:spPr>
          <a:xfrm>
            <a:off x="107504" y="683985"/>
            <a:ext cx="5184576"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Kreditor – hurtigtast F5</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794" y="2060848"/>
            <a:ext cx="4979205" cy="405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209160"/>
      </p:ext>
    </p:extLst>
  </p:cSld>
  <p:clrMapOvr>
    <a:masterClrMapping/>
  </p:clrMapOvr>
  <p:transition advTm="1020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39552" y="1844824"/>
            <a:ext cx="3312368" cy="3888458"/>
          </a:xfrm>
        </p:spPr>
        <p:txBody>
          <a:bodyPr>
            <a:normAutofit/>
          </a:bodyPr>
          <a:lstStyle/>
          <a:p>
            <a:pPr>
              <a:buClr>
                <a:srgbClr val="009900"/>
              </a:buClr>
            </a:pPr>
            <a:r>
              <a:rPr lang="nb-NO" sz="1800" dirty="0" smtClean="0"/>
              <a:t>For </a:t>
            </a:r>
            <a:r>
              <a:rPr lang="nb-NO" sz="1800" dirty="0"/>
              <a:t>krav som overføres fra Visma legges reskontrotype inn i feltet CRM ref 2 i diverse fanen</a:t>
            </a:r>
          </a:p>
          <a:p>
            <a:pPr>
              <a:buClr>
                <a:srgbClr val="009900"/>
              </a:buClr>
            </a:pPr>
            <a:r>
              <a:rPr lang="nb-NO" sz="1800" dirty="0" smtClean="0"/>
              <a:t>Krav </a:t>
            </a:r>
            <a:r>
              <a:rPr lang="nb-NO" sz="1800" dirty="0"/>
              <a:t>som overføres fra Agresso vil kreditor være i filen fra Agresso eller regelverk i forhold til filnavn</a:t>
            </a:r>
          </a:p>
          <a:p>
            <a:pPr lvl="1" eaLnBrk="1" hangingPunct="1"/>
            <a:endParaRPr lang="nb-NO" sz="1050" dirty="0" smtClean="0">
              <a:latin typeface="Verdana" pitchFamily="34" charset="0"/>
            </a:endParaRPr>
          </a:p>
        </p:txBody>
      </p:sp>
      <p:sp>
        <p:nvSpPr>
          <p:cNvPr id="8" name="Rektangel 7"/>
          <p:cNvSpPr/>
          <p:nvPr/>
        </p:nvSpPr>
        <p:spPr>
          <a:xfrm>
            <a:off x="-396552" y="683985"/>
            <a:ext cx="3528392"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Kreditor</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44824"/>
            <a:ext cx="4311727" cy="354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475294"/>
      </p:ext>
    </p:extLst>
  </p:cSld>
  <p:clrMapOvr>
    <a:masterClrMapping/>
  </p:clrMapOvr>
  <p:transition advTm="1020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39552" y="1700808"/>
            <a:ext cx="3528392" cy="4320480"/>
          </a:xfrm>
        </p:spPr>
        <p:txBody>
          <a:bodyPr>
            <a:normAutofit fontScale="85000" lnSpcReduction="20000"/>
          </a:bodyPr>
          <a:lstStyle/>
          <a:p>
            <a:pPr lvl="1" eaLnBrk="1" hangingPunct="1"/>
            <a:endParaRPr lang="nb-NO" sz="1800" dirty="0" smtClean="0"/>
          </a:p>
          <a:p>
            <a:pPr>
              <a:buClr>
                <a:srgbClr val="009900"/>
              </a:buClr>
            </a:pPr>
            <a:r>
              <a:rPr lang="nb-NO" sz="1800" dirty="0" smtClean="0"/>
              <a:t>Debitor blir i hovedsak importert til Procasso ved overføring av nye krav.</a:t>
            </a:r>
          </a:p>
          <a:p>
            <a:pPr marL="342900" lvl="1" indent="-342900">
              <a:buClr>
                <a:srgbClr val="009900"/>
              </a:buClr>
              <a:buSzPct val="112000"/>
              <a:buFont typeface="Wingdings" panose="05000000000000000000" pitchFamily="2" charset="2"/>
              <a:buChar char="§"/>
            </a:pPr>
            <a:r>
              <a:rPr lang="nb-NO" sz="1800" dirty="0" smtClean="0"/>
              <a:t>Endring </a:t>
            </a:r>
            <a:r>
              <a:rPr lang="nb-NO" sz="1800" dirty="0"/>
              <a:t>av </a:t>
            </a:r>
            <a:r>
              <a:rPr lang="nb-NO" sz="1800" dirty="0" smtClean="0"/>
              <a:t>debitor adresse gjøres i dette bildet.</a:t>
            </a:r>
          </a:p>
          <a:p>
            <a:pPr marL="342900" lvl="1" indent="-342900">
              <a:buClr>
                <a:srgbClr val="009900"/>
              </a:buClr>
              <a:buSzPct val="112000"/>
              <a:buFont typeface="Wingdings" panose="05000000000000000000" pitchFamily="2" charset="2"/>
              <a:buChar char="§"/>
            </a:pPr>
            <a:r>
              <a:rPr lang="nb-NO" sz="1800" dirty="0" smtClean="0"/>
              <a:t>Ved </a:t>
            </a:r>
            <a:r>
              <a:rPr lang="nb-NO" sz="1800" dirty="0"/>
              <a:t>å </a:t>
            </a:r>
            <a:r>
              <a:rPr lang="nb-NO" sz="1800" dirty="0" err="1"/>
              <a:t>høyreklikke</a:t>
            </a:r>
            <a:r>
              <a:rPr lang="nb-NO" sz="1800" dirty="0"/>
              <a:t> i debitorbildet får du opp et valg: ”gamle adresser” </a:t>
            </a:r>
          </a:p>
          <a:p>
            <a:pPr>
              <a:buClr>
                <a:srgbClr val="009900"/>
              </a:buClr>
            </a:pPr>
            <a:endParaRPr lang="nb-NO" sz="1800" dirty="0"/>
          </a:p>
          <a:p>
            <a:pPr>
              <a:buClr>
                <a:srgbClr val="009900"/>
              </a:buClr>
            </a:pPr>
            <a:r>
              <a:rPr lang="nb-NO" sz="1800" dirty="0" smtClean="0"/>
              <a:t>Egen fane for å registrere arbeidsgiver.</a:t>
            </a:r>
            <a:endParaRPr lang="nb-NO" sz="1800" dirty="0"/>
          </a:p>
          <a:p>
            <a:pPr>
              <a:buClr>
                <a:srgbClr val="009900"/>
              </a:buClr>
            </a:pPr>
            <a:r>
              <a:rPr lang="nb-NO" sz="1800" dirty="0"/>
              <a:t>Landkoden </a:t>
            </a:r>
            <a:r>
              <a:rPr lang="nb-NO" sz="1800" dirty="0" smtClean="0"/>
              <a:t> og språk er </a:t>
            </a:r>
            <a:r>
              <a:rPr lang="nb-NO" sz="1800" dirty="0"/>
              <a:t>obligatorisk for å kunne skrive ut </a:t>
            </a:r>
            <a:r>
              <a:rPr lang="nb-NO" sz="1800" dirty="0" smtClean="0"/>
              <a:t>brev.</a:t>
            </a:r>
          </a:p>
          <a:p>
            <a:pPr>
              <a:buClr>
                <a:srgbClr val="009900"/>
              </a:buClr>
            </a:pPr>
            <a:r>
              <a:rPr lang="nb-NO" sz="1800" dirty="0" smtClean="0"/>
              <a:t>Ved import av OCR fil oppdateres feltet kontonummer. </a:t>
            </a:r>
          </a:p>
          <a:p>
            <a:pPr marL="342900" lvl="1" indent="-342900">
              <a:buClr>
                <a:srgbClr val="009900"/>
              </a:buClr>
              <a:buSzPct val="112000"/>
              <a:buFont typeface="Wingdings" panose="05000000000000000000" pitchFamily="2" charset="2"/>
              <a:buChar char="§"/>
            </a:pPr>
            <a:r>
              <a:rPr lang="nb-NO" sz="1800" dirty="0"/>
              <a:t>Ved registrering av nytt telefonnummer, trykk &lt;ny&gt; før du setter inn nummeret</a:t>
            </a:r>
          </a:p>
          <a:p>
            <a:pPr>
              <a:buClr>
                <a:srgbClr val="009900"/>
              </a:buClr>
            </a:pPr>
            <a:endParaRPr lang="nb-NO" sz="1800" dirty="0"/>
          </a:p>
          <a:p>
            <a:pPr>
              <a:lnSpc>
                <a:spcPct val="80000"/>
              </a:lnSpc>
              <a:buClr>
                <a:srgbClr val="003366"/>
              </a:buClr>
            </a:pPr>
            <a:endParaRPr lang="nb-NO" sz="400" dirty="0">
              <a:latin typeface="Verdana" pitchFamily="34" charset="0"/>
            </a:endParaRPr>
          </a:p>
          <a:p>
            <a:pPr lvl="1" eaLnBrk="1" hangingPunct="1"/>
            <a:endParaRPr lang="nb-NO" sz="400" dirty="0" smtClean="0">
              <a:latin typeface="Verdana" pitchFamily="34" charset="0"/>
            </a:endParaRPr>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37" t="9112" r="31759" b="25572"/>
          <a:stretch/>
        </p:blipFill>
        <p:spPr bwMode="auto">
          <a:xfrm>
            <a:off x="4993707" y="2132856"/>
            <a:ext cx="4150293" cy="330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p:cNvSpPr/>
          <p:nvPr/>
        </p:nvSpPr>
        <p:spPr>
          <a:xfrm>
            <a:off x="35496" y="692696"/>
            <a:ext cx="5184576" cy="584775"/>
          </a:xfrm>
          <a:prstGeom prst="rect">
            <a:avLst/>
          </a:prstGeom>
        </p:spPr>
        <p:txBody>
          <a:bodyPr wrap="square">
            <a:spAutoFit/>
          </a:bodyPr>
          <a:lstStyle/>
          <a:p>
            <a:pPr algn="ctr">
              <a:spcBef>
                <a:spcPct val="0"/>
              </a:spcBef>
              <a:defRPr/>
            </a:pPr>
            <a:r>
              <a:rPr lang="nb-NO" sz="3200" dirty="0" smtClean="0">
                <a:solidFill>
                  <a:srgbClr val="509E2F"/>
                </a:solidFill>
                <a:latin typeface="Stag Sans Light" pitchFamily="34" charset="0"/>
                <a:ea typeface="+mj-ea"/>
                <a:cs typeface="+mj-cs"/>
              </a:rPr>
              <a:t>Debitor hurtigtast </a:t>
            </a:r>
            <a:r>
              <a:rPr lang="nb-NO" sz="3200" dirty="0">
                <a:solidFill>
                  <a:srgbClr val="509E2F"/>
                </a:solidFill>
                <a:latin typeface="Stag Sans Light" pitchFamily="34" charset="0"/>
                <a:ea typeface="+mj-ea"/>
                <a:cs typeface="+mj-cs"/>
              </a:rPr>
              <a:t>F4</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2514668"/>
      </p:ext>
    </p:extLst>
  </p:cSld>
  <p:clrMapOvr>
    <a:masterClrMapping/>
  </p:clrMapOvr>
  <p:transition advTm="1020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1700808"/>
            <a:ext cx="7632848" cy="3888458"/>
          </a:xfrm>
        </p:spPr>
        <p:txBody>
          <a:bodyPr>
            <a:normAutofit lnSpcReduction="10000"/>
          </a:bodyPr>
          <a:lstStyle/>
          <a:p>
            <a:r>
              <a:rPr lang="nb-NO" sz="1800" dirty="0" smtClean="0"/>
              <a:t>Velg debitor i menyen på venstre side</a:t>
            </a:r>
          </a:p>
          <a:p>
            <a:endParaRPr lang="nb-NO" sz="1600" b="1" dirty="0"/>
          </a:p>
          <a:p>
            <a:pPr marL="342900" lvl="1" indent="-342900">
              <a:lnSpc>
                <a:spcPct val="70000"/>
              </a:lnSpc>
              <a:buClr>
                <a:srgbClr val="509E2F"/>
              </a:buClr>
              <a:buSzPct val="112000"/>
              <a:buFont typeface="Wingdings" pitchFamily="2" charset="2"/>
              <a:buChar char="§"/>
            </a:pPr>
            <a:r>
              <a:rPr lang="nb-NO" sz="1600" dirty="0" smtClean="0"/>
              <a:t>Trykk </a:t>
            </a:r>
            <a:r>
              <a:rPr lang="nb-NO" sz="1600" dirty="0"/>
              <a:t>alltid NY ved registrering av ny debitor eller en arbeidsgiver, og bruk tab-tasten videre. </a:t>
            </a:r>
            <a:endParaRPr lang="nb-NO" sz="1600" dirty="0" smtClean="0"/>
          </a:p>
          <a:p>
            <a:pPr marL="342900" lvl="1" indent="-342900">
              <a:lnSpc>
                <a:spcPct val="70000"/>
              </a:lnSpc>
              <a:buClr>
                <a:srgbClr val="509E2F"/>
              </a:buClr>
              <a:buSzPct val="112000"/>
              <a:buFont typeface="Wingdings" pitchFamily="2" charset="2"/>
              <a:buChar char="§"/>
            </a:pPr>
            <a:endParaRPr lang="nb-NO" sz="1600" dirty="0" smtClean="0"/>
          </a:p>
          <a:p>
            <a:pPr marL="342900" lvl="1" indent="-342900">
              <a:lnSpc>
                <a:spcPct val="70000"/>
              </a:lnSpc>
              <a:buClr>
                <a:srgbClr val="509E2F"/>
              </a:buClr>
              <a:buSzPct val="112000"/>
              <a:buFont typeface="Wingdings" pitchFamily="2" charset="2"/>
              <a:buChar char="§"/>
            </a:pPr>
            <a:r>
              <a:rPr lang="nb-NO" sz="1600" dirty="0" smtClean="0"/>
              <a:t>Legg </a:t>
            </a:r>
            <a:r>
              <a:rPr lang="nb-NO" sz="1600" dirty="0"/>
              <a:t>inn adresse, post nr, land, språk, identitet og de opplysninger dere har tilgjengelig, trykk lagre med disketten helt øverst på </a:t>
            </a:r>
            <a:r>
              <a:rPr lang="nb-NO" sz="1600" dirty="0" smtClean="0"/>
              <a:t>verktøylinjen</a:t>
            </a:r>
          </a:p>
          <a:p>
            <a:pPr marL="342900" lvl="1" indent="-342900">
              <a:lnSpc>
                <a:spcPct val="70000"/>
              </a:lnSpc>
              <a:buClr>
                <a:srgbClr val="509E2F"/>
              </a:buClr>
              <a:buSzPct val="112000"/>
              <a:buFont typeface="Wingdings" pitchFamily="2" charset="2"/>
              <a:buChar char="§"/>
            </a:pPr>
            <a:endParaRPr lang="nb-NO" sz="1600" dirty="0"/>
          </a:p>
          <a:p>
            <a:r>
              <a:rPr lang="nb-NO" sz="1600" dirty="0"/>
              <a:t>Debitor får nå et eget </a:t>
            </a:r>
            <a:r>
              <a:rPr lang="nb-NO" sz="1600" dirty="0" smtClean="0"/>
              <a:t>debitornummer</a:t>
            </a:r>
          </a:p>
          <a:p>
            <a:endParaRPr lang="nb-NO" sz="1600" dirty="0" smtClean="0"/>
          </a:p>
          <a:p>
            <a:pPr marL="342900" lvl="1" indent="-342900">
              <a:buClr>
                <a:srgbClr val="509E2F"/>
              </a:buClr>
              <a:buSzPct val="112000"/>
              <a:buFont typeface="Wingdings" panose="05000000000000000000" pitchFamily="2" charset="2"/>
              <a:buChar char="§"/>
            </a:pPr>
            <a:r>
              <a:rPr lang="nb-NO" sz="1600" dirty="0"/>
              <a:t>Når du skal gjøre behandling mot medhjemmelshaver må medhjemmelshaver opprettes som ny debitor dersom han ikke er registrert fra før</a:t>
            </a:r>
          </a:p>
          <a:p>
            <a:pPr marL="742950" lvl="2" indent="-342900">
              <a:lnSpc>
                <a:spcPct val="70000"/>
              </a:lnSpc>
              <a:buClr>
                <a:srgbClr val="509E2F"/>
              </a:buClr>
              <a:buSzPct val="112000"/>
              <a:buFont typeface="Wingdings" pitchFamily="2" charset="2"/>
              <a:buChar char="§"/>
            </a:pPr>
            <a:endParaRPr lang="nb-NO" sz="1600" dirty="0" smtClean="0"/>
          </a:p>
          <a:p>
            <a:pPr marL="742950" lvl="2" indent="-342900">
              <a:lnSpc>
                <a:spcPct val="70000"/>
              </a:lnSpc>
              <a:buClr>
                <a:srgbClr val="509E2F"/>
              </a:buClr>
              <a:buSzPct val="112000"/>
              <a:buFont typeface="Wingdings" pitchFamily="2" charset="2"/>
              <a:buChar char="§"/>
            </a:pPr>
            <a:r>
              <a:rPr lang="nb-NO" sz="1600" dirty="0" smtClean="0"/>
              <a:t>Arbeidsgiver </a:t>
            </a:r>
            <a:r>
              <a:rPr lang="nb-NO" sz="1600" dirty="0"/>
              <a:t>legges inn fra debitorbilde</a:t>
            </a:r>
          </a:p>
          <a:p>
            <a:pPr marL="742950" lvl="2" indent="-342900">
              <a:lnSpc>
                <a:spcPct val="70000"/>
              </a:lnSpc>
              <a:buClr>
                <a:srgbClr val="509E2F"/>
              </a:buClr>
              <a:buSzPct val="112000"/>
              <a:buFont typeface="Wingdings" pitchFamily="2" charset="2"/>
              <a:buChar char="§"/>
            </a:pPr>
            <a:r>
              <a:rPr lang="nb-NO" sz="1600" dirty="0"/>
              <a:t>Medhjemmelshaver som medskylder i saksregistreringsbilde</a:t>
            </a:r>
          </a:p>
          <a:p>
            <a:pPr lvl="1" eaLnBrk="1" hangingPunct="1"/>
            <a:endParaRPr lang="nb-NO" sz="1800" dirty="0" smtClean="0"/>
          </a:p>
        </p:txBody>
      </p:sp>
      <p:sp>
        <p:nvSpPr>
          <p:cNvPr id="7" name="Rektangel 6"/>
          <p:cNvSpPr/>
          <p:nvPr/>
        </p:nvSpPr>
        <p:spPr>
          <a:xfrm>
            <a:off x="-180528" y="683985"/>
            <a:ext cx="6840760" cy="584775"/>
          </a:xfrm>
          <a:prstGeom prst="rect">
            <a:avLst/>
          </a:prstGeom>
        </p:spPr>
        <p:txBody>
          <a:bodyPr wrap="square">
            <a:spAutoFit/>
          </a:bodyPr>
          <a:lstStyle/>
          <a:p>
            <a:pPr algn="ctr">
              <a:spcBef>
                <a:spcPct val="0"/>
              </a:spcBef>
              <a:defRPr/>
            </a:pPr>
            <a:r>
              <a:rPr lang="nb-NO" sz="3200" dirty="0" smtClean="0">
                <a:solidFill>
                  <a:srgbClr val="509E2F"/>
                </a:solidFill>
                <a:latin typeface="Stag Sans Light" pitchFamily="34" charset="0"/>
                <a:ea typeface="+mj-ea"/>
                <a:cs typeface="+mj-cs"/>
              </a:rPr>
              <a:t>Debitor – registrere manuelt</a:t>
            </a:r>
            <a:endParaRPr lang="nb-NO" sz="3200" dirty="0">
              <a:solidFill>
                <a:srgbClr val="509E2F"/>
              </a:solidFill>
              <a:latin typeface="Stag Sans Light" pitchFamily="34" charset="0"/>
              <a:ea typeface="+mj-ea"/>
              <a:cs typeface="+mj-cs"/>
            </a:endParaRPr>
          </a:p>
        </p:txBody>
      </p:sp>
      <p:sp>
        <p:nvSpPr>
          <p:cNvPr id="5"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60211166"/>
      </p:ext>
    </p:extLst>
  </p:cSld>
  <p:clrMapOvr>
    <a:masterClrMapping/>
  </p:clrMapOvr>
  <p:transition advTm="1020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1484784"/>
            <a:ext cx="7704856" cy="5904657"/>
          </a:xfrm>
        </p:spPr>
        <p:txBody>
          <a:bodyPr>
            <a:noAutofit/>
          </a:bodyPr>
          <a:lstStyle/>
          <a:p>
            <a:pPr>
              <a:lnSpc>
                <a:spcPct val="80000"/>
              </a:lnSpc>
              <a:buClr>
                <a:srgbClr val="009900"/>
              </a:buClr>
            </a:pPr>
            <a:r>
              <a:rPr lang="nb-NO" sz="1800" dirty="0" smtClean="0"/>
              <a:t>Saker registreres fra saksregistreringsbildet</a:t>
            </a:r>
          </a:p>
          <a:p>
            <a:pPr>
              <a:lnSpc>
                <a:spcPct val="80000"/>
              </a:lnSpc>
              <a:buClr>
                <a:srgbClr val="009900"/>
              </a:buClr>
            </a:pPr>
            <a:endParaRPr lang="nb-NO" sz="1800" dirty="0" smtClean="0"/>
          </a:p>
          <a:p>
            <a:pPr>
              <a:lnSpc>
                <a:spcPct val="80000"/>
              </a:lnSpc>
              <a:buClr>
                <a:srgbClr val="009900"/>
              </a:buClr>
            </a:pPr>
            <a:r>
              <a:rPr lang="nb-NO" sz="1500" dirty="0" smtClean="0"/>
              <a:t>Trykk alltid «NY» for å registrerer ny sak </a:t>
            </a:r>
          </a:p>
          <a:p>
            <a:pPr>
              <a:lnSpc>
                <a:spcPct val="80000"/>
              </a:lnSpc>
              <a:buClr>
                <a:srgbClr val="009900"/>
              </a:buClr>
            </a:pPr>
            <a:r>
              <a:rPr lang="nb-NO" sz="1500" dirty="0" smtClean="0"/>
              <a:t>Velg kreditor/reskontrotype som kravet gjelder</a:t>
            </a:r>
          </a:p>
          <a:p>
            <a:pPr>
              <a:lnSpc>
                <a:spcPct val="80000"/>
              </a:lnSpc>
              <a:buClr>
                <a:srgbClr val="009900"/>
              </a:buClr>
            </a:pPr>
            <a:r>
              <a:rPr lang="nb-NO" sz="1500" dirty="0" smtClean="0"/>
              <a:t>Bruk tabulator mellom feltene</a:t>
            </a:r>
          </a:p>
          <a:p>
            <a:pPr>
              <a:lnSpc>
                <a:spcPct val="80000"/>
              </a:lnSpc>
              <a:buClr>
                <a:srgbClr val="009900"/>
              </a:buClr>
            </a:pPr>
            <a:r>
              <a:rPr lang="nb-NO" sz="1500" dirty="0" smtClean="0"/>
              <a:t>Legg inn sakstype, deretter referansenummer i referanse felt 1</a:t>
            </a:r>
          </a:p>
          <a:p>
            <a:pPr>
              <a:lnSpc>
                <a:spcPct val="80000"/>
              </a:lnSpc>
              <a:buClr>
                <a:srgbClr val="009900"/>
              </a:buClr>
            </a:pPr>
            <a:r>
              <a:rPr lang="nb-NO" sz="1500" dirty="0" smtClean="0"/>
              <a:t>Når du kommer til debitor, trykk tabulator for å søke om skyldner finnes fra før i Procasso. Kommer skyldner opp når du søker, dobbeltklikk på skyldner. </a:t>
            </a:r>
          </a:p>
          <a:p>
            <a:pPr>
              <a:lnSpc>
                <a:spcPct val="80000"/>
              </a:lnSpc>
              <a:buClr>
                <a:srgbClr val="009900"/>
              </a:buClr>
            </a:pPr>
            <a:r>
              <a:rPr lang="nb-NO" sz="1500" dirty="0" smtClean="0"/>
              <a:t>Dersom skyldner ikke kommer opp trykk avbryt, du kommer da tilbake til saksregistreingsbildet. </a:t>
            </a:r>
          </a:p>
          <a:p>
            <a:pPr>
              <a:lnSpc>
                <a:spcPct val="80000"/>
              </a:lnSpc>
              <a:buClr>
                <a:srgbClr val="009900"/>
              </a:buClr>
            </a:pPr>
            <a:r>
              <a:rPr lang="nb-NO" sz="1500" dirty="0" smtClean="0"/>
              <a:t>Stå i feltet debitornummer og trykk </a:t>
            </a:r>
            <a:r>
              <a:rPr lang="nb-NO" sz="1500" b="1" dirty="0" smtClean="0"/>
              <a:t>insert</a:t>
            </a:r>
            <a:r>
              <a:rPr lang="nb-NO" sz="1500" dirty="0" smtClean="0"/>
              <a:t>. Det vil da stå «Ny» i debitornummer.</a:t>
            </a:r>
          </a:p>
          <a:p>
            <a:pPr>
              <a:lnSpc>
                <a:spcPct val="80000"/>
              </a:lnSpc>
              <a:buClr>
                <a:srgbClr val="009900"/>
              </a:buClr>
            </a:pPr>
            <a:r>
              <a:rPr lang="nb-NO" sz="1500" dirty="0" smtClean="0"/>
              <a:t>Registrer nå ny debitor i saksregistreringsbildet, trykk tabulator, til du kommer til salær. Tabulator en gang til og du kommer nå inn i bildet for å registrere bilag/fakturaer.</a:t>
            </a:r>
          </a:p>
          <a:p>
            <a:pPr>
              <a:lnSpc>
                <a:spcPct val="80000"/>
              </a:lnSpc>
              <a:buClr>
                <a:srgbClr val="009900"/>
              </a:buClr>
            </a:pPr>
            <a:r>
              <a:rPr lang="nb-NO" sz="1500" dirty="0" smtClean="0"/>
              <a:t>Legg først inn samlet hovedstol som kravet du registrerer gjelder.</a:t>
            </a:r>
          </a:p>
          <a:p>
            <a:pPr>
              <a:lnSpc>
                <a:spcPct val="80000"/>
              </a:lnSpc>
              <a:buClr>
                <a:srgbClr val="009900"/>
              </a:buClr>
            </a:pPr>
            <a:r>
              <a:rPr lang="nb-NO" sz="1500" dirty="0" smtClean="0"/>
              <a:t>Registrer bilagene/fakturaene saken består av </a:t>
            </a:r>
            <a:endParaRPr lang="nb-NO" sz="1500" dirty="0"/>
          </a:p>
          <a:p>
            <a:pPr lvl="1" eaLnBrk="1" hangingPunct="1"/>
            <a:endParaRPr lang="nb-NO" sz="1500" dirty="0" smtClean="0"/>
          </a:p>
        </p:txBody>
      </p:sp>
      <p:sp>
        <p:nvSpPr>
          <p:cNvPr id="7" name="Rektangel 6"/>
          <p:cNvSpPr/>
          <p:nvPr/>
        </p:nvSpPr>
        <p:spPr>
          <a:xfrm>
            <a:off x="107504" y="755993"/>
            <a:ext cx="6912768"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Saksregistrering – hurtigtast F3 </a:t>
            </a:r>
          </a:p>
        </p:txBody>
      </p:sp>
      <p:sp>
        <p:nvSpPr>
          <p:cNvPr id="5"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0919186"/>
      </p:ext>
    </p:extLst>
  </p:cSld>
  <p:clrMapOvr>
    <a:masterClrMapping/>
  </p:clrMapOvr>
  <p:transition advTm="1020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23528" y="1700808"/>
            <a:ext cx="3240360" cy="4968552"/>
          </a:xfrm>
        </p:spPr>
        <p:txBody>
          <a:bodyPr>
            <a:normAutofit/>
          </a:bodyPr>
          <a:lstStyle/>
          <a:p>
            <a:pPr>
              <a:lnSpc>
                <a:spcPct val="80000"/>
              </a:lnSpc>
              <a:buClr>
                <a:srgbClr val="009900"/>
              </a:buClr>
            </a:pPr>
            <a:r>
              <a:rPr lang="nb-NO" sz="1600" dirty="0" smtClean="0"/>
              <a:t>Hvis kravet skal registreres med lovbestemt forsinkelsesrente, ikke endre rentetype og rentesats</a:t>
            </a:r>
          </a:p>
          <a:p>
            <a:pPr>
              <a:lnSpc>
                <a:spcPct val="80000"/>
              </a:lnSpc>
              <a:buClr>
                <a:srgbClr val="009900"/>
              </a:buClr>
            </a:pPr>
            <a:r>
              <a:rPr lang="nb-NO" sz="1600" dirty="0" smtClean="0"/>
              <a:t>Krav til å fylle ut bilag gjelder og at resthovedstol på fakturaene stemmer med kontrollsum</a:t>
            </a:r>
          </a:p>
          <a:p>
            <a:pPr>
              <a:lnSpc>
                <a:spcPct val="80000"/>
              </a:lnSpc>
              <a:buClr>
                <a:srgbClr val="009900"/>
              </a:buClr>
            </a:pPr>
            <a:r>
              <a:rPr lang="nb-NO" sz="1600" dirty="0" smtClean="0"/>
              <a:t>Når bilag er registrert velg gå ut av bildet, </a:t>
            </a:r>
            <a:r>
              <a:rPr lang="nb-NO" sz="1600" dirty="0" err="1" smtClean="0"/>
              <a:t>Procasso</a:t>
            </a:r>
            <a:r>
              <a:rPr lang="nb-NO" sz="1600" dirty="0" smtClean="0"/>
              <a:t> foreslår nå standard arbeidsflyt på kreditoren, denne kan overstyres</a:t>
            </a:r>
          </a:p>
          <a:p>
            <a:pPr marL="0" indent="0">
              <a:lnSpc>
                <a:spcPct val="80000"/>
              </a:lnSpc>
              <a:buClr>
                <a:srgbClr val="003366"/>
              </a:buClr>
              <a:buNone/>
            </a:pPr>
            <a:endParaRPr lang="nb-NO" sz="1600" dirty="0"/>
          </a:p>
          <a:p>
            <a:pPr lvl="1" eaLnBrk="1" hangingPunct="1"/>
            <a:endParaRPr lang="nb-NO" sz="1600" dirty="0" smtClean="0"/>
          </a:p>
        </p:txBody>
      </p:sp>
      <p:sp>
        <p:nvSpPr>
          <p:cNvPr id="8" name="Rektangel 7"/>
          <p:cNvSpPr/>
          <p:nvPr/>
        </p:nvSpPr>
        <p:spPr>
          <a:xfrm>
            <a:off x="-252536" y="755993"/>
            <a:ext cx="4104456"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Saksregistrering</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772816"/>
            <a:ext cx="5208406" cy="3942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567293"/>
      </p:ext>
    </p:extLst>
  </p:cSld>
  <p:clrMapOvr>
    <a:masterClrMapping/>
  </p:clrMapOvr>
  <p:transition advTm="1020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476672"/>
            <a:ext cx="8219256" cy="1143000"/>
          </a:xfrm>
        </p:spPr>
        <p:txBody>
          <a:bodyPr>
            <a:normAutofit/>
          </a:bodyPr>
          <a:lstStyle/>
          <a:p>
            <a:r>
              <a:rPr lang="nb-NO" dirty="0"/>
              <a:t>SAKSBEHANDLING</a:t>
            </a:r>
          </a:p>
        </p:txBody>
      </p:sp>
      <p:sp>
        <p:nvSpPr>
          <p:cNvPr id="3" name="Plassholder for tekst 2"/>
          <p:cNvSpPr>
            <a:spLocks noGrp="1"/>
          </p:cNvSpPr>
          <p:nvPr>
            <p:ph type="body" idx="1"/>
          </p:nvPr>
        </p:nvSpPr>
        <p:spPr>
          <a:xfrm>
            <a:off x="457200" y="1535113"/>
            <a:ext cx="7643192" cy="639762"/>
          </a:xfrm>
        </p:spPr>
        <p:txBody>
          <a:bodyPr>
            <a:normAutofit/>
          </a:bodyPr>
          <a:lstStyle/>
          <a:p>
            <a:r>
              <a:rPr lang="nb-NO" sz="1800" dirty="0" smtClean="0"/>
              <a:t>Hensikt med kurset</a:t>
            </a:r>
            <a:endParaRPr lang="nb-NO" sz="1800" dirty="0"/>
          </a:p>
        </p:txBody>
      </p:sp>
      <p:sp>
        <p:nvSpPr>
          <p:cNvPr id="4" name="Plassholder for innhold 3"/>
          <p:cNvSpPr>
            <a:spLocks noGrp="1"/>
          </p:cNvSpPr>
          <p:nvPr>
            <p:ph sz="half" idx="2"/>
          </p:nvPr>
        </p:nvSpPr>
        <p:spPr>
          <a:xfrm>
            <a:off x="457200" y="2174875"/>
            <a:ext cx="7643192" cy="3951288"/>
          </a:xfrm>
        </p:spPr>
        <p:txBody>
          <a:bodyPr/>
          <a:lstStyle/>
          <a:p>
            <a:endParaRPr lang="nb-NO" dirty="0" smtClean="0"/>
          </a:p>
          <a:p>
            <a:pPr>
              <a:lnSpc>
                <a:spcPct val="80000"/>
              </a:lnSpc>
            </a:pPr>
            <a:r>
              <a:rPr lang="nb-NO" sz="2000" dirty="0" smtClean="0">
                <a:ea typeface="Verdana" pitchFamily="34" charset="0"/>
                <a:cs typeface="Verdana" pitchFamily="34" charset="0"/>
              </a:rPr>
              <a:t>Oppnå forståelse for hvordan man jobber i Procasso og hvilke oppgaver den skal ivareta</a:t>
            </a:r>
          </a:p>
          <a:p>
            <a:pPr marL="0" indent="0">
              <a:lnSpc>
                <a:spcPct val="80000"/>
              </a:lnSpc>
              <a:buNone/>
            </a:pPr>
            <a:endParaRPr lang="nb-NO" sz="2000" dirty="0" smtClean="0">
              <a:ea typeface="Verdana" pitchFamily="34" charset="0"/>
              <a:cs typeface="Verdana" pitchFamily="34" charset="0"/>
            </a:endParaRPr>
          </a:p>
          <a:p>
            <a:r>
              <a:rPr lang="nb-NO" sz="2000" dirty="0" smtClean="0">
                <a:ea typeface="Verdana" pitchFamily="34" charset="0"/>
                <a:cs typeface="Verdana" pitchFamily="34" charset="0"/>
              </a:rPr>
              <a:t>Gjøre deltaker i stand til å arbeide med Procasso på egen hånd etter kurset</a:t>
            </a:r>
            <a:endParaRPr lang="nb-NO" sz="2000" dirty="0">
              <a:ea typeface="Verdana" pitchFamily="34" charset="0"/>
              <a:cs typeface="Verdana" pitchFamily="34" charset="0"/>
            </a:endParaRPr>
          </a:p>
        </p:txBody>
      </p:sp>
    </p:spTree>
    <p:extLst>
      <p:ext uri="{BB962C8B-B14F-4D97-AF65-F5344CB8AC3E}">
        <p14:creationId xmlns:p14="http://schemas.microsoft.com/office/powerpoint/2010/main" val="3643864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Debitor – medskylder/hjemmelshaver</a:t>
            </a:r>
            <a:endParaRPr lang="nb-NO" dirty="0"/>
          </a:p>
        </p:txBody>
      </p:sp>
      <p:sp>
        <p:nvSpPr>
          <p:cNvPr id="3" name="Plassholder for innhold 2"/>
          <p:cNvSpPr>
            <a:spLocks noGrp="1"/>
          </p:cNvSpPr>
          <p:nvPr>
            <p:ph idx="1"/>
          </p:nvPr>
        </p:nvSpPr>
        <p:spPr>
          <a:xfrm>
            <a:off x="467544" y="1340768"/>
            <a:ext cx="8229600" cy="4525963"/>
          </a:xfrm>
        </p:spPr>
        <p:txBody>
          <a:bodyPr>
            <a:normAutofit/>
          </a:bodyPr>
          <a:lstStyle/>
          <a:p>
            <a:endParaRPr lang="nb-NO" sz="1600" dirty="0" smtClean="0"/>
          </a:p>
          <a:p>
            <a:r>
              <a:rPr lang="nb-NO" sz="1600" dirty="0" smtClean="0"/>
              <a:t>Fremkommer som JA under medskylder i saksbehandlingsbilde</a:t>
            </a:r>
            <a:endParaRPr lang="nb-NO" sz="1600" dirty="0"/>
          </a:p>
          <a:p>
            <a:endParaRPr lang="nb-NO" sz="1800" dirty="0" smtClean="0"/>
          </a:p>
          <a:p>
            <a:endParaRPr lang="nb-NO" sz="1800" dirty="0"/>
          </a:p>
          <a:p>
            <a:endParaRPr lang="nb-NO" sz="1800" dirty="0" smtClean="0"/>
          </a:p>
          <a:p>
            <a:endParaRPr lang="nb-NO" sz="1600" dirty="0" smtClean="0"/>
          </a:p>
          <a:p>
            <a:endParaRPr lang="nb-NO" sz="1600" dirty="0"/>
          </a:p>
          <a:p>
            <a:endParaRPr lang="nb-NO" sz="1600" dirty="0" smtClean="0"/>
          </a:p>
          <a:p>
            <a:r>
              <a:rPr lang="nb-NO" sz="1600" dirty="0" smtClean="0"/>
              <a:t>Opprettes under saksregistering</a:t>
            </a:r>
            <a:endParaRPr lang="nb-NO"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4147914"/>
            <a:ext cx="75057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49" y="1988840"/>
            <a:ext cx="7353251" cy="151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vrundet rektangel 5"/>
          <p:cNvSpPr/>
          <p:nvPr/>
        </p:nvSpPr>
        <p:spPr>
          <a:xfrm>
            <a:off x="2699792" y="3140968"/>
            <a:ext cx="1008112" cy="21602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noFill/>
            </a:endParaRPr>
          </a:p>
        </p:txBody>
      </p:sp>
      <p:sp>
        <p:nvSpPr>
          <p:cNvPr id="7" name="Avrundet rektangel 6"/>
          <p:cNvSpPr/>
          <p:nvPr/>
        </p:nvSpPr>
        <p:spPr>
          <a:xfrm>
            <a:off x="1979712" y="4147914"/>
            <a:ext cx="720080" cy="28919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771529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Medhjemmelshaver/medskylder  </a:t>
            </a:r>
            <a:endParaRPr lang="nb-NO" dirty="0"/>
          </a:p>
        </p:txBody>
      </p:sp>
      <p:sp>
        <p:nvSpPr>
          <p:cNvPr id="3" name="Plassholder for innhold 2"/>
          <p:cNvSpPr>
            <a:spLocks noGrp="1"/>
          </p:cNvSpPr>
          <p:nvPr>
            <p:ph idx="1"/>
          </p:nvPr>
        </p:nvSpPr>
        <p:spPr>
          <a:xfrm>
            <a:off x="395536" y="1855365"/>
            <a:ext cx="8229600" cy="4525963"/>
          </a:xfrm>
        </p:spPr>
        <p:txBody>
          <a:bodyPr>
            <a:normAutofit/>
          </a:bodyPr>
          <a:lstStyle/>
          <a:p>
            <a:r>
              <a:rPr lang="nb-NO" sz="1600" dirty="0" smtClean="0"/>
              <a:t>Gå inn </a:t>
            </a:r>
            <a:r>
              <a:rPr lang="nb-NO" sz="1600" dirty="0"/>
              <a:t>i </a:t>
            </a:r>
            <a:r>
              <a:rPr lang="nb-NO" sz="1600" dirty="0" smtClean="0"/>
              <a:t>saksregisteringsbilde </a:t>
            </a:r>
            <a:r>
              <a:rPr lang="nb-NO" sz="1600" dirty="0"/>
              <a:t>på aktuell </a:t>
            </a:r>
            <a:r>
              <a:rPr lang="nb-NO" sz="1600" dirty="0" smtClean="0"/>
              <a:t>sak</a:t>
            </a:r>
          </a:p>
          <a:p>
            <a:r>
              <a:rPr lang="nb-NO" sz="1600" dirty="0" smtClean="0"/>
              <a:t>Under fanen for medskylder registrerer vi inn medhjemmelshaver</a:t>
            </a:r>
            <a:endParaRPr lang="nb-NO" sz="1600" dirty="0"/>
          </a:p>
          <a:p>
            <a:pPr lvl="0"/>
            <a:r>
              <a:rPr lang="nb-NO" sz="1600" dirty="0"/>
              <a:t>Klikk i ruten for </a:t>
            </a:r>
            <a:r>
              <a:rPr lang="nb-NO" sz="1600" dirty="0" smtClean="0"/>
              <a:t>medskylder, og søk </a:t>
            </a:r>
            <a:r>
              <a:rPr lang="nb-NO" sz="1600" dirty="0"/>
              <a:t>opp aktuell person</a:t>
            </a:r>
          </a:p>
          <a:p>
            <a:pPr lvl="0"/>
            <a:r>
              <a:rPr lang="nb-NO" sz="1600" dirty="0"/>
              <a:t>Personen som søkes opp fremkommer i en liste nedenfor om vedkommende er registrert i Procasso.</a:t>
            </a:r>
          </a:p>
          <a:p>
            <a:pPr lvl="0"/>
            <a:r>
              <a:rPr lang="nb-NO" sz="1600" dirty="0"/>
              <a:t>Dobbel klikk på aktuell person og vedkommende blir linket inn som </a:t>
            </a:r>
            <a:r>
              <a:rPr lang="nb-NO" sz="1600" dirty="0" smtClean="0"/>
              <a:t>medskylder / medhjemmelshaver </a:t>
            </a:r>
            <a:r>
              <a:rPr lang="nb-NO" sz="1600" dirty="0"/>
              <a:t>på aktuell sak ved å trykke </a:t>
            </a:r>
            <a:r>
              <a:rPr lang="nb-NO" sz="1600" dirty="0" smtClean="0"/>
              <a:t>lagre</a:t>
            </a:r>
            <a:endParaRPr lang="nb-NO" sz="1600" dirty="0"/>
          </a:p>
          <a:p>
            <a:r>
              <a:rPr lang="nb-NO" sz="1600" dirty="0" smtClean="0"/>
              <a:t>Ved flere medhjemmelshavere </a:t>
            </a:r>
            <a:r>
              <a:rPr lang="nb-NO" sz="1600" dirty="0"/>
              <a:t>gjør prosedyren igjen, og neste </a:t>
            </a:r>
            <a:r>
              <a:rPr lang="nb-NO" sz="1600" dirty="0" smtClean="0"/>
              <a:t>person blir lagt til i listen</a:t>
            </a:r>
          </a:p>
          <a:p>
            <a:endParaRPr lang="nb-NO" sz="1600" dirty="0"/>
          </a:p>
          <a:p>
            <a:endParaRPr lang="nb-NO" sz="1600" dirty="0"/>
          </a:p>
          <a:p>
            <a:endParaRPr lang="nb-NO" sz="1600" dirty="0"/>
          </a:p>
        </p:txBody>
      </p:sp>
    </p:spTree>
    <p:extLst>
      <p:ext uri="{BB962C8B-B14F-4D97-AF65-F5344CB8AC3E}">
        <p14:creationId xmlns:p14="http://schemas.microsoft.com/office/powerpoint/2010/main" val="356720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Debitor </a:t>
            </a:r>
            <a:r>
              <a:rPr lang="nb-NO" dirty="0"/>
              <a:t>-</a:t>
            </a:r>
            <a:r>
              <a:rPr lang="nb-NO" dirty="0" smtClean="0"/>
              <a:t> arbeidsgiver</a:t>
            </a:r>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69" y="1971736"/>
            <a:ext cx="5763939" cy="412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467544" y="1484784"/>
            <a:ext cx="5688632" cy="338554"/>
          </a:xfrm>
          <a:prstGeom prst="rect">
            <a:avLst/>
          </a:prstGeom>
          <a:noFill/>
        </p:spPr>
        <p:txBody>
          <a:bodyPr wrap="square" rtlCol="0">
            <a:spAutoFit/>
          </a:bodyPr>
          <a:lstStyle/>
          <a:p>
            <a:pPr marL="285750" indent="-285750">
              <a:buClr>
                <a:srgbClr val="509E2F"/>
              </a:buClr>
              <a:buFont typeface="Wingdings" panose="05000000000000000000" pitchFamily="2" charset="2"/>
              <a:buChar char="§"/>
            </a:pPr>
            <a:r>
              <a:rPr lang="nb-NO" sz="1600" dirty="0" smtClean="0">
                <a:latin typeface="Verdana" panose="020B0604030504040204" pitchFamily="34" charset="0"/>
                <a:ea typeface="Verdana" panose="020B0604030504040204" pitchFamily="34" charset="0"/>
                <a:cs typeface="Verdana" panose="020B0604030504040204" pitchFamily="34" charset="0"/>
              </a:rPr>
              <a:t>Fremkommer på debitor under fanen arbeidsgiver</a:t>
            </a:r>
            <a:endParaRPr lang="nb-NO"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478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Registrering av arbeidsgiver</a:t>
            </a:r>
            <a:endParaRPr lang="nb-NO" dirty="0"/>
          </a:p>
        </p:txBody>
      </p:sp>
      <p:sp>
        <p:nvSpPr>
          <p:cNvPr id="3" name="Plassholder for innhold 2"/>
          <p:cNvSpPr>
            <a:spLocks noGrp="1"/>
          </p:cNvSpPr>
          <p:nvPr>
            <p:ph idx="1"/>
          </p:nvPr>
        </p:nvSpPr>
        <p:spPr/>
        <p:txBody>
          <a:bodyPr>
            <a:normAutofit/>
          </a:bodyPr>
          <a:lstStyle/>
          <a:p>
            <a:r>
              <a:rPr lang="nb-NO" sz="1600" dirty="0" smtClean="0"/>
              <a:t>Stå </a:t>
            </a:r>
            <a:r>
              <a:rPr lang="nb-NO" sz="1600" dirty="0"/>
              <a:t>i debitor bilde (hurtigtast </a:t>
            </a:r>
            <a:r>
              <a:rPr lang="nb-NO" sz="1600" dirty="0" smtClean="0"/>
              <a:t>F4)og trykk </a:t>
            </a:r>
            <a:r>
              <a:rPr lang="nb-NO" sz="1600" dirty="0"/>
              <a:t>ny (hvitt ark)</a:t>
            </a:r>
          </a:p>
          <a:p>
            <a:pPr lvl="0"/>
            <a:r>
              <a:rPr lang="nb-NO" sz="1600" dirty="0" smtClean="0"/>
              <a:t>Opprett arbeidsgiver som debitor</a:t>
            </a:r>
          </a:p>
          <a:p>
            <a:pPr lvl="0"/>
            <a:r>
              <a:rPr lang="nb-NO" sz="1600" dirty="0" smtClean="0"/>
              <a:t>Legg inn organisasjonsnummer</a:t>
            </a:r>
            <a:endParaRPr lang="nb-NO" sz="1600" dirty="0"/>
          </a:p>
          <a:p>
            <a:pPr lvl="0"/>
            <a:r>
              <a:rPr lang="nb-NO" sz="1600" dirty="0"/>
              <a:t>Legg inn riktig kategori P = privatperson / N = </a:t>
            </a:r>
            <a:r>
              <a:rPr lang="nb-NO" sz="1600" dirty="0" smtClean="0"/>
              <a:t>næringsdrivende</a:t>
            </a:r>
          </a:p>
          <a:p>
            <a:pPr lvl="0"/>
            <a:endParaRPr lang="nb-NO" sz="1600" dirty="0"/>
          </a:p>
          <a:p>
            <a:r>
              <a:rPr lang="nb-NO" sz="1600" dirty="0" smtClean="0"/>
              <a:t>Gå </a:t>
            </a:r>
            <a:r>
              <a:rPr lang="nb-NO" sz="1600" dirty="0"/>
              <a:t>inn på aktuell sak for på </a:t>
            </a:r>
            <a:r>
              <a:rPr lang="nb-NO" sz="1600" dirty="0" smtClean="0"/>
              <a:t>registrerer arbeidsgiver under</a:t>
            </a:r>
            <a:endParaRPr lang="nb-NO" sz="1600" dirty="0"/>
          </a:p>
          <a:p>
            <a:pPr marL="0" lvl="0" indent="0">
              <a:buNone/>
            </a:pPr>
            <a:r>
              <a:rPr lang="nb-NO" sz="1600" dirty="0" smtClean="0"/>
              <a:t>     debitor  på fanen arbeidsgiver</a:t>
            </a:r>
            <a:endParaRPr lang="nb-NO" sz="1600" dirty="0"/>
          </a:p>
          <a:p>
            <a:pPr lvl="0"/>
            <a:r>
              <a:rPr lang="nb-NO" sz="1600" dirty="0"/>
              <a:t>Dobbel klikk i feltet Nummer/debitors </a:t>
            </a:r>
            <a:r>
              <a:rPr lang="nb-NO" sz="1600" dirty="0" smtClean="0"/>
              <a:t>arbeidsgiver, og du kommer nå inn i debitorbilde</a:t>
            </a:r>
            <a:endParaRPr lang="nb-NO" sz="1600" dirty="0"/>
          </a:p>
          <a:p>
            <a:pPr lvl="0"/>
            <a:r>
              <a:rPr lang="nb-NO" sz="1600" dirty="0"/>
              <a:t>Søk opp arbeidsgivers navn i «ruten ved siden av nummer «</a:t>
            </a:r>
          </a:p>
          <a:p>
            <a:pPr lvl="0"/>
            <a:r>
              <a:rPr lang="nb-NO" sz="1600" dirty="0"/>
              <a:t>Når arbeidsgiver er funnet og ligger i listen </a:t>
            </a:r>
            <a:r>
              <a:rPr lang="nb-NO" sz="1600" dirty="0" smtClean="0"/>
              <a:t>nedenfor, dobbeltklikk </a:t>
            </a:r>
            <a:r>
              <a:rPr lang="nb-NO" sz="1600" dirty="0"/>
              <a:t>på ønsket arbeidsgiver</a:t>
            </a:r>
          </a:p>
          <a:p>
            <a:pPr lvl="0"/>
            <a:r>
              <a:rPr lang="nb-NO" sz="1600" dirty="0"/>
              <a:t>Nå blir arbeidsgiver linket inn på debitor under den saken – trykk lagre</a:t>
            </a:r>
          </a:p>
          <a:p>
            <a:endParaRPr lang="nb-NO" sz="1600" dirty="0"/>
          </a:p>
        </p:txBody>
      </p:sp>
    </p:spTree>
    <p:extLst>
      <p:ext uri="{BB962C8B-B14F-4D97-AF65-F5344CB8AC3E}">
        <p14:creationId xmlns:p14="http://schemas.microsoft.com/office/powerpoint/2010/main" val="251187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95536" y="1888002"/>
            <a:ext cx="3528392" cy="5069390"/>
          </a:xfrm>
        </p:spPr>
        <p:txBody>
          <a:bodyPr>
            <a:noAutofit/>
          </a:bodyPr>
          <a:lstStyle/>
          <a:p>
            <a:pPr marL="342900" lvl="1" indent="-342900">
              <a:lnSpc>
                <a:spcPct val="70000"/>
              </a:lnSpc>
              <a:buClr>
                <a:srgbClr val="509E2F"/>
              </a:buClr>
              <a:buSzPct val="112000"/>
              <a:buFont typeface="Wingdings" pitchFamily="2" charset="2"/>
              <a:buChar char="§"/>
            </a:pPr>
            <a:r>
              <a:rPr lang="nb-NO" sz="1600" dirty="0"/>
              <a:t>Saksbehandlingsbildet er hovedbildet for å gjøre saksbehandling i Procasso</a:t>
            </a:r>
            <a:r>
              <a:rPr lang="nb-NO" sz="1600" dirty="0" smtClean="0"/>
              <a:t>.</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Her behandler du oppfølgninger fra </a:t>
            </a:r>
            <a:r>
              <a:rPr lang="nb-NO" sz="1600" dirty="0" smtClean="0"/>
              <a:t>innkurven</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Her legger du inn nye eller redigerer eksisterende arbeidsflyter på </a:t>
            </a:r>
            <a:r>
              <a:rPr lang="nb-NO" sz="1600" dirty="0" smtClean="0"/>
              <a:t>saken</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Her legger du inn enkeltstående aktiviteter, manuelle betalinger og </a:t>
            </a:r>
            <a:r>
              <a:rPr lang="nb-NO" sz="1600" dirty="0" err="1" smtClean="0"/>
              <a:t>saksnotater</a:t>
            </a:r>
            <a:endParaRPr lang="nb-NO" sz="1600" dirty="0" smtClean="0"/>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Vi skal gå igjennom bildet i detalj</a:t>
            </a:r>
          </a:p>
          <a:p>
            <a:pPr marL="342900" lvl="1" indent="-342900">
              <a:lnSpc>
                <a:spcPct val="70000"/>
              </a:lnSpc>
              <a:buClr>
                <a:srgbClr val="509E2F"/>
              </a:buClr>
              <a:buSzPct val="112000"/>
              <a:buFont typeface="Wingdings" pitchFamily="2" charset="2"/>
              <a:buChar char="§"/>
            </a:pPr>
            <a:endParaRPr lang="nb-NO" sz="1600" dirty="0"/>
          </a:p>
        </p:txBody>
      </p:sp>
      <p:sp>
        <p:nvSpPr>
          <p:cNvPr id="8" name="Rektangel 7"/>
          <p:cNvSpPr/>
          <p:nvPr/>
        </p:nvSpPr>
        <p:spPr>
          <a:xfrm flipH="1">
            <a:off x="-36512" y="695598"/>
            <a:ext cx="6408712"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Saksbehandling – hurtigtast F6</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6" y="1836912"/>
            <a:ext cx="4952088" cy="38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525360"/>
      </p:ext>
    </p:extLst>
  </p:cSld>
  <p:clrMapOvr>
    <a:masterClrMapping/>
  </p:clrMapOvr>
  <p:transition advTm="1020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936104" y="2276872"/>
            <a:ext cx="7740352" cy="4581128"/>
          </a:xfrm>
        </p:spPr>
        <p:txBody>
          <a:bodyPr>
            <a:normAutofit/>
          </a:bodyPr>
          <a:lstStyle/>
          <a:p>
            <a:pPr>
              <a:lnSpc>
                <a:spcPct val="80000"/>
              </a:lnSpc>
              <a:buClr>
                <a:srgbClr val="003366"/>
              </a:buClr>
              <a:buNone/>
            </a:pPr>
            <a:r>
              <a:rPr lang="nb-NO" sz="1300" dirty="0" smtClean="0"/>
              <a:t>På øverste linje er følgende ikoner relevante i saksbehandlingsbildet:</a:t>
            </a:r>
          </a:p>
          <a:p>
            <a:pPr>
              <a:lnSpc>
                <a:spcPct val="80000"/>
              </a:lnSpc>
              <a:buClr>
                <a:srgbClr val="003366"/>
              </a:buClr>
              <a:buNone/>
            </a:pPr>
            <a:endParaRPr lang="nb-NO" sz="1300" dirty="0" smtClean="0"/>
          </a:p>
          <a:p>
            <a:pPr marL="342900" lvl="1" indent="-342900">
              <a:lnSpc>
                <a:spcPct val="70000"/>
              </a:lnSpc>
              <a:buClr>
                <a:srgbClr val="509E2F"/>
              </a:buClr>
              <a:buSzPct val="112000"/>
              <a:buFont typeface="Wingdings" pitchFamily="2" charset="2"/>
              <a:buChar char="§"/>
            </a:pPr>
            <a:r>
              <a:rPr lang="nb-NO" sz="1400" dirty="0"/>
              <a:t>Hvitt ark, denne bruker du når du skal legge på en enkelt aktivitet, f.eksempel et fritekstbrev</a:t>
            </a:r>
          </a:p>
          <a:p>
            <a:pPr marL="342900" lvl="1" indent="-342900">
              <a:lnSpc>
                <a:spcPct val="70000"/>
              </a:lnSpc>
              <a:buClr>
                <a:srgbClr val="509E2F"/>
              </a:buClr>
              <a:buSzPct val="112000"/>
              <a:buFont typeface="Wingdings" pitchFamily="2" charset="2"/>
              <a:buChar char="§"/>
            </a:pPr>
            <a:r>
              <a:rPr lang="nb-NO" sz="1400" dirty="0"/>
              <a:t>Kryss, denne kan du benytte for å slette ikke utførte aktiviteter, dvs brever som ikke er skrevet ut.</a:t>
            </a:r>
          </a:p>
          <a:p>
            <a:pPr marL="342900" lvl="1" indent="-342900">
              <a:lnSpc>
                <a:spcPct val="70000"/>
              </a:lnSpc>
              <a:buClr>
                <a:srgbClr val="509E2F"/>
              </a:buClr>
              <a:buSzPct val="112000"/>
              <a:buFont typeface="Wingdings" pitchFamily="2" charset="2"/>
              <a:buChar char="§"/>
            </a:pPr>
            <a:r>
              <a:rPr lang="nb-NO" sz="1400" dirty="0"/>
              <a:t>Piler og sirkel, pilene bruker du får å bla til sak fram eller tilbake, den grønne sirkelen betyr at bildet friskes opp. Dette er bl. annet relevant når du har utført oppfølgninger</a:t>
            </a:r>
          </a:p>
          <a:p>
            <a:pPr marL="342900" lvl="1" indent="-342900">
              <a:lnSpc>
                <a:spcPct val="70000"/>
              </a:lnSpc>
              <a:buClr>
                <a:srgbClr val="509E2F"/>
              </a:buClr>
              <a:buSzPct val="112000"/>
              <a:buFont typeface="Wingdings" pitchFamily="2" charset="2"/>
              <a:buChar char="§"/>
            </a:pPr>
            <a:r>
              <a:rPr lang="nb-NO" sz="1400" dirty="0"/>
              <a:t>Blå notatblokk, benyttes for å legge inn saksnotat</a:t>
            </a:r>
          </a:p>
          <a:p>
            <a:pPr marL="342900" lvl="1" indent="-342900">
              <a:lnSpc>
                <a:spcPct val="70000"/>
              </a:lnSpc>
              <a:buClr>
                <a:srgbClr val="509E2F"/>
              </a:buClr>
              <a:buSzPct val="112000"/>
              <a:buFont typeface="Wingdings" pitchFamily="2" charset="2"/>
              <a:buChar char="§"/>
            </a:pPr>
            <a:r>
              <a:rPr lang="nb-NO" sz="1400" dirty="0"/>
              <a:t>Seddelbunke brukes for å registrere manuell betaling på enkeltsak, gjennomgår i egen opplæring</a:t>
            </a:r>
          </a:p>
          <a:p>
            <a:pPr marL="342900" lvl="1" indent="-342900">
              <a:lnSpc>
                <a:spcPct val="70000"/>
              </a:lnSpc>
              <a:buClr>
                <a:srgbClr val="509E2F"/>
              </a:buClr>
              <a:buSzPct val="112000"/>
              <a:buFont typeface="Wingdings" pitchFamily="2" charset="2"/>
              <a:buChar char="§"/>
            </a:pPr>
            <a:r>
              <a:rPr lang="nb-NO" sz="1400" dirty="0"/>
              <a:t>Dollartegn betyr å registrere gjeldsordning, kodene 855 og 856 benyttes, her kan du registrere start og sluttdato, samt dividende beløp eller prosent</a:t>
            </a:r>
          </a:p>
          <a:p>
            <a:pPr marL="342900" lvl="1" indent="-342900">
              <a:lnSpc>
                <a:spcPct val="70000"/>
              </a:lnSpc>
              <a:buClr>
                <a:srgbClr val="509E2F"/>
              </a:buClr>
              <a:buSzPct val="112000"/>
              <a:buFont typeface="Wingdings" pitchFamily="2" charset="2"/>
              <a:buChar char="§"/>
            </a:pPr>
            <a:r>
              <a:rPr lang="nb-NO" sz="1400" dirty="0"/>
              <a:t>Person med forstørrelsesglass betyr listesøk, her kan du søke på referansenummer, fakturanummer med annet, du får opp liste over de treffene som er nærmest ditt søk</a:t>
            </a:r>
          </a:p>
          <a:p>
            <a:pPr marL="342900" lvl="1" indent="-342900">
              <a:lnSpc>
                <a:spcPct val="70000"/>
              </a:lnSpc>
              <a:buClr>
                <a:srgbClr val="509E2F"/>
              </a:buClr>
              <a:buSzPct val="112000"/>
              <a:buFont typeface="Wingdings" pitchFamily="2" charset="2"/>
              <a:buChar char="§"/>
            </a:pPr>
            <a:r>
              <a:rPr lang="nb-NO" sz="1400" dirty="0"/>
              <a:t>Forstørrelsesglass betyr enkeltsøk, her kan du søke på saksnummer, referanse 1 og 2, samt debitor. På de 3 første vil du automatisk komme til den første saken som tilfredsstiller ditt søkekriteria</a:t>
            </a:r>
          </a:p>
          <a:p>
            <a:pPr marL="342900" lvl="1" indent="-342900">
              <a:lnSpc>
                <a:spcPct val="70000"/>
              </a:lnSpc>
              <a:buClr>
                <a:srgbClr val="509E2F"/>
              </a:buClr>
              <a:buSzPct val="112000"/>
              <a:buFont typeface="Wingdings" pitchFamily="2" charset="2"/>
              <a:buChar char="§"/>
            </a:pPr>
            <a:r>
              <a:rPr lang="nb-NO" sz="1400" dirty="0"/>
              <a:t>EDB knapp er snarvei til infolink. Dette er en modul som ikke alle kommuner vil ha tilgang til. </a:t>
            </a:r>
          </a:p>
          <a:p>
            <a:pPr marL="342900" lvl="1" indent="-342900">
              <a:lnSpc>
                <a:spcPct val="70000"/>
              </a:lnSpc>
              <a:buClr>
                <a:srgbClr val="509E2F"/>
              </a:buClr>
              <a:buSzPct val="112000"/>
              <a:buFont typeface="Wingdings" pitchFamily="2" charset="2"/>
              <a:buChar char="§"/>
            </a:pPr>
            <a:r>
              <a:rPr lang="nb-NO" sz="1400" dirty="0"/>
              <a:t>Saksliste er snarvei til alle debitors aktive saker , hvor det er mulig å legge saksnotat direkte fra sakslista på de sakene du huker av for.</a:t>
            </a:r>
          </a:p>
          <a:p>
            <a:pPr marL="342900" lvl="1" indent="-342900">
              <a:lnSpc>
                <a:spcPct val="70000"/>
              </a:lnSpc>
              <a:buClr>
                <a:srgbClr val="509E2F"/>
              </a:buClr>
              <a:buSzPct val="112000"/>
              <a:buFont typeface="Wingdings" pitchFamily="2" charset="2"/>
              <a:buChar char="§"/>
            </a:pPr>
            <a:endParaRPr lang="nb-NO" sz="1600" dirty="0"/>
          </a:p>
        </p:txBody>
      </p:sp>
      <p:sp>
        <p:nvSpPr>
          <p:cNvPr id="8" name="Rektangel 7"/>
          <p:cNvSpPr/>
          <p:nvPr/>
        </p:nvSpPr>
        <p:spPr>
          <a:xfrm>
            <a:off x="-36512" y="683985"/>
            <a:ext cx="6192688"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Saksbehandling øverste linje</a:t>
            </a:r>
          </a:p>
        </p:txBody>
      </p:sp>
      <p:sp>
        <p:nvSpPr>
          <p:cNvPr id="10"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71" r="59943" b="92279"/>
          <a:stretch/>
        </p:blipFill>
        <p:spPr bwMode="auto">
          <a:xfrm>
            <a:off x="502788" y="1632000"/>
            <a:ext cx="810166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065117"/>
      </p:ext>
    </p:extLst>
  </p:cSld>
  <p:clrMapOvr>
    <a:masterClrMapping/>
  </p:clrMapOvr>
  <p:transition advTm="1020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36512" y="692904"/>
            <a:ext cx="8136904" cy="584775"/>
          </a:xfrm>
        </p:spPr>
        <p:txBody>
          <a:bodyPr wrap="square">
            <a:spAutoFit/>
          </a:bodyPr>
          <a:lstStyle/>
          <a:p>
            <a:pPr algn="ctr"/>
            <a:r>
              <a:rPr lang="nb-NO" dirty="0"/>
              <a:t>Saksbehandling – hurtigtaster </a:t>
            </a:r>
            <a:r>
              <a:rPr lang="nb-NO" dirty="0" smtClean="0"/>
              <a:t>enkelt søk</a:t>
            </a:r>
            <a:endParaRPr lang="nb-NO" dirty="0"/>
          </a:p>
        </p:txBody>
      </p:sp>
      <p:sp>
        <p:nvSpPr>
          <p:cNvPr id="6" name="Plassholder for innhold 5"/>
          <p:cNvSpPr>
            <a:spLocks noGrp="1"/>
          </p:cNvSpPr>
          <p:nvPr>
            <p:ph sz="half" idx="1"/>
          </p:nvPr>
        </p:nvSpPr>
        <p:spPr>
          <a:xfrm>
            <a:off x="467544" y="1600200"/>
            <a:ext cx="7776864" cy="4925144"/>
          </a:xfrm>
        </p:spPr>
        <p:txBody>
          <a:bodyPr>
            <a:normAutofit fontScale="62500" lnSpcReduction="20000"/>
          </a:bodyPr>
          <a:lstStyle/>
          <a:p>
            <a:pPr marL="342900" lvl="1" indent="-342900">
              <a:lnSpc>
                <a:spcPct val="90000"/>
              </a:lnSpc>
              <a:buClr>
                <a:srgbClr val="509E2F"/>
              </a:buClr>
              <a:buSzPct val="112000"/>
              <a:buFont typeface="Wingdings" pitchFamily="2" charset="2"/>
              <a:buChar char="§"/>
            </a:pPr>
            <a:r>
              <a:rPr lang="nb-NO" sz="2600" dirty="0"/>
              <a:t>Nå kan man endre på rolle (hvem man skal søke på) ved å trykke:</a:t>
            </a:r>
          </a:p>
          <a:p>
            <a:pPr marL="342900" lvl="1" indent="-342900">
              <a:lnSpc>
                <a:spcPct val="90000"/>
              </a:lnSpc>
              <a:buClr>
                <a:srgbClr val="509E2F"/>
              </a:buClr>
              <a:buSzPct val="112000"/>
              <a:buFont typeface="Wingdings" pitchFamily="2" charset="2"/>
              <a:buChar char="§"/>
            </a:pPr>
            <a:r>
              <a:rPr lang="nb-NO" sz="2600" dirty="0"/>
              <a:t>Ctrl + D = Debitor</a:t>
            </a:r>
          </a:p>
          <a:p>
            <a:pPr marL="342900" lvl="1" indent="-342900">
              <a:lnSpc>
                <a:spcPct val="90000"/>
              </a:lnSpc>
              <a:buClr>
                <a:srgbClr val="509E2F"/>
              </a:buClr>
              <a:buSzPct val="112000"/>
              <a:buFont typeface="Wingdings" pitchFamily="2" charset="2"/>
              <a:buChar char="§"/>
            </a:pPr>
            <a:r>
              <a:rPr lang="nb-NO" sz="2600" dirty="0"/>
              <a:t>Ctrl + K = Kreditor</a:t>
            </a:r>
          </a:p>
          <a:p>
            <a:pPr marL="342900" lvl="1" indent="-342900">
              <a:lnSpc>
                <a:spcPct val="90000"/>
              </a:lnSpc>
              <a:buClr>
                <a:srgbClr val="509E2F"/>
              </a:buClr>
              <a:buSzPct val="112000"/>
              <a:buFont typeface="Wingdings" pitchFamily="2" charset="2"/>
              <a:buChar char="§"/>
            </a:pPr>
            <a:r>
              <a:rPr lang="nb-NO" sz="2600" dirty="0"/>
              <a:t>Ctrl + O = Kontakt</a:t>
            </a:r>
          </a:p>
          <a:p>
            <a:pPr marL="342900" lvl="1" indent="-342900">
              <a:lnSpc>
                <a:spcPct val="90000"/>
              </a:lnSpc>
              <a:buClr>
                <a:srgbClr val="509E2F"/>
              </a:buClr>
              <a:buSzPct val="112000"/>
              <a:buFont typeface="Wingdings" pitchFamily="2" charset="2"/>
              <a:buChar char="§"/>
            </a:pPr>
            <a:r>
              <a:rPr lang="nb-NO" sz="2600" dirty="0"/>
              <a:t>Ctrl + T = Telefon</a:t>
            </a:r>
          </a:p>
          <a:p>
            <a:pPr marL="342900" lvl="1" indent="-342900">
              <a:lnSpc>
                <a:spcPct val="90000"/>
              </a:lnSpc>
              <a:buClr>
                <a:srgbClr val="509E2F"/>
              </a:buClr>
              <a:buSzPct val="112000"/>
              <a:buFont typeface="Wingdings" pitchFamily="2" charset="2"/>
              <a:buChar char="§"/>
            </a:pPr>
            <a:endParaRPr lang="nb-NO" sz="2600" dirty="0"/>
          </a:p>
          <a:p>
            <a:pPr marL="342900" lvl="1" indent="-342900">
              <a:lnSpc>
                <a:spcPct val="90000"/>
              </a:lnSpc>
              <a:buClr>
                <a:srgbClr val="509E2F"/>
              </a:buClr>
              <a:buSzPct val="112000"/>
              <a:buFont typeface="Wingdings" pitchFamily="2" charset="2"/>
              <a:buChar char="§"/>
            </a:pPr>
            <a:r>
              <a:rPr lang="nb-NO" sz="2600" dirty="0"/>
              <a:t>For å komme til de forskjellige feltene man skal søke på trykker man nå:</a:t>
            </a:r>
          </a:p>
          <a:p>
            <a:pPr marL="342900" lvl="1" indent="-342900">
              <a:lnSpc>
                <a:spcPct val="90000"/>
              </a:lnSpc>
              <a:buClr>
                <a:srgbClr val="509E2F"/>
              </a:buClr>
              <a:buSzPct val="112000"/>
              <a:buFont typeface="Wingdings" pitchFamily="2" charset="2"/>
              <a:buChar char="§"/>
            </a:pPr>
            <a:r>
              <a:rPr lang="nb-NO" sz="2600" dirty="0"/>
              <a:t>Ctrl + 1 = Nummer</a:t>
            </a:r>
          </a:p>
          <a:p>
            <a:pPr marL="342900" lvl="1" indent="-342900">
              <a:lnSpc>
                <a:spcPct val="90000"/>
              </a:lnSpc>
              <a:buClr>
                <a:srgbClr val="509E2F"/>
              </a:buClr>
              <a:buSzPct val="112000"/>
              <a:buFont typeface="Wingdings" pitchFamily="2" charset="2"/>
              <a:buChar char="§"/>
            </a:pPr>
            <a:r>
              <a:rPr lang="nb-NO" sz="2600" dirty="0"/>
              <a:t>Ctrl + 2 = Ident</a:t>
            </a:r>
          </a:p>
          <a:p>
            <a:pPr marL="342900" lvl="1" indent="-342900">
              <a:lnSpc>
                <a:spcPct val="90000"/>
              </a:lnSpc>
              <a:buClr>
                <a:srgbClr val="509E2F"/>
              </a:buClr>
              <a:buSzPct val="112000"/>
              <a:buFont typeface="Wingdings" pitchFamily="2" charset="2"/>
              <a:buChar char="§"/>
            </a:pPr>
            <a:r>
              <a:rPr lang="nb-NO" sz="2600" dirty="0"/>
              <a:t>Ctrl + 3 = Fornavn</a:t>
            </a:r>
          </a:p>
          <a:p>
            <a:pPr marL="342900" lvl="1" indent="-342900">
              <a:lnSpc>
                <a:spcPct val="90000"/>
              </a:lnSpc>
              <a:buClr>
                <a:srgbClr val="509E2F"/>
              </a:buClr>
              <a:buSzPct val="112000"/>
              <a:buFont typeface="Wingdings" pitchFamily="2" charset="2"/>
              <a:buChar char="§"/>
            </a:pPr>
            <a:r>
              <a:rPr lang="nb-NO" sz="2600" dirty="0"/>
              <a:t>Ctrl + 4 = Etternavn</a:t>
            </a:r>
          </a:p>
          <a:p>
            <a:pPr marL="342900" lvl="1" indent="-342900">
              <a:lnSpc>
                <a:spcPct val="90000"/>
              </a:lnSpc>
              <a:buClr>
                <a:srgbClr val="509E2F"/>
              </a:buClr>
              <a:buSzPct val="112000"/>
              <a:buFont typeface="Wingdings" pitchFamily="2" charset="2"/>
              <a:buChar char="§"/>
            </a:pPr>
            <a:r>
              <a:rPr lang="nb-NO" sz="2600" dirty="0"/>
              <a:t>Ctrl + 5 = Adresse</a:t>
            </a:r>
          </a:p>
          <a:p>
            <a:pPr marL="342900" lvl="1" indent="-342900">
              <a:lnSpc>
                <a:spcPct val="90000"/>
              </a:lnSpc>
              <a:buClr>
                <a:srgbClr val="509E2F"/>
              </a:buClr>
              <a:buSzPct val="112000"/>
              <a:buFont typeface="Wingdings" pitchFamily="2" charset="2"/>
              <a:buChar char="§"/>
            </a:pPr>
            <a:r>
              <a:rPr lang="nb-NO" sz="2600" dirty="0"/>
              <a:t>Ctrl + 6 = Sted</a:t>
            </a:r>
          </a:p>
          <a:p>
            <a:pPr marL="342900" lvl="1" indent="-342900">
              <a:lnSpc>
                <a:spcPct val="90000"/>
              </a:lnSpc>
              <a:buClr>
                <a:srgbClr val="509E2F"/>
              </a:buClr>
              <a:buSzPct val="112000"/>
              <a:buFont typeface="Wingdings" pitchFamily="2" charset="2"/>
              <a:buChar char="§"/>
            </a:pPr>
            <a:r>
              <a:rPr lang="nb-NO" sz="2600" dirty="0"/>
              <a:t>Ctrl + 7 = Postnr</a:t>
            </a:r>
          </a:p>
          <a:p>
            <a:pPr marL="342900" lvl="1" indent="-342900">
              <a:lnSpc>
                <a:spcPct val="90000"/>
              </a:lnSpc>
              <a:buClr>
                <a:srgbClr val="509E2F"/>
              </a:buClr>
              <a:buSzPct val="112000"/>
              <a:buFont typeface="Wingdings" pitchFamily="2" charset="2"/>
              <a:buChar char="§"/>
            </a:pPr>
            <a:r>
              <a:rPr lang="nb-NO" sz="2600" dirty="0"/>
              <a:t>Ctrl + 8 = Fødselsdato</a:t>
            </a:r>
          </a:p>
          <a:p>
            <a:pPr marL="342900" lvl="1" indent="-342900">
              <a:lnSpc>
                <a:spcPct val="90000"/>
              </a:lnSpc>
              <a:buClr>
                <a:srgbClr val="509E2F"/>
              </a:buClr>
              <a:buSzPct val="112000"/>
              <a:buFont typeface="Wingdings" pitchFamily="2" charset="2"/>
              <a:buChar char="§"/>
            </a:pPr>
            <a:r>
              <a:rPr lang="nb-NO" sz="2600" dirty="0"/>
              <a:t>Ctrl + 9 = Telefonnr</a:t>
            </a:r>
          </a:p>
          <a:p>
            <a:pPr marL="342900" lvl="1" indent="-342900">
              <a:lnSpc>
                <a:spcPct val="90000"/>
              </a:lnSpc>
              <a:buClr>
                <a:srgbClr val="509E2F"/>
              </a:buClr>
              <a:buSzPct val="112000"/>
              <a:buFont typeface="Wingdings" pitchFamily="2" charset="2"/>
              <a:buChar char="§"/>
            </a:pPr>
            <a:endParaRPr lang="nb-NO" sz="2600" dirty="0"/>
          </a:p>
          <a:p>
            <a:pPr marL="342900" lvl="1" indent="-342900">
              <a:lnSpc>
                <a:spcPct val="90000"/>
              </a:lnSpc>
              <a:buClr>
                <a:srgbClr val="509E2F"/>
              </a:buClr>
              <a:buSzPct val="112000"/>
              <a:buFont typeface="Wingdings" pitchFamily="2" charset="2"/>
              <a:buChar char="§"/>
            </a:pPr>
            <a:r>
              <a:rPr lang="nb-NO" sz="2600" dirty="0"/>
              <a:t>For å tømme søkefeltene trykker man Ctrl + DELETE. </a:t>
            </a:r>
          </a:p>
          <a:p>
            <a:pPr marL="342900" lvl="1" indent="-342900">
              <a:lnSpc>
                <a:spcPct val="90000"/>
              </a:lnSpc>
              <a:buClr>
                <a:srgbClr val="509E2F"/>
              </a:buClr>
              <a:buSzPct val="112000"/>
              <a:buFont typeface="Wingdings" pitchFamily="2" charset="2"/>
              <a:buChar char="§"/>
            </a:pPr>
            <a:r>
              <a:rPr lang="nb-NO" sz="2600" dirty="0"/>
              <a:t>Deretter Ctrl + tallet for det feltet du skal søke på.</a:t>
            </a:r>
          </a:p>
          <a:p>
            <a:endParaRPr lang="nb-NO" dirty="0" smtClean="0"/>
          </a:p>
          <a:p>
            <a:pPr algn="r">
              <a:buNone/>
            </a:pPr>
            <a:endParaRPr lang="nb-NO" dirty="0"/>
          </a:p>
        </p:txBody>
      </p:sp>
      <p:sp>
        <p:nvSpPr>
          <p:cNvPr id="4"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13275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3284984"/>
            <a:ext cx="7956376" cy="4176464"/>
          </a:xfrm>
        </p:spPr>
        <p:txBody>
          <a:bodyPr>
            <a:normAutofit/>
          </a:bodyPr>
          <a:lstStyle/>
          <a:p>
            <a:pPr marL="342900" lvl="1" indent="-342900">
              <a:lnSpc>
                <a:spcPct val="70000"/>
              </a:lnSpc>
              <a:buClr>
                <a:srgbClr val="509E2F"/>
              </a:buClr>
              <a:buSzPct val="112000"/>
              <a:buFont typeface="Wingdings" pitchFamily="2" charset="2"/>
              <a:buChar char="§"/>
            </a:pPr>
            <a:r>
              <a:rPr lang="nb-NO" sz="1600" dirty="0"/>
              <a:t>Sak, nøkkelinformasjon om saken. Sakstype og saksbehandler er merket blått og kan endres fra dette bildet</a:t>
            </a:r>
          </a:p>
          <a:p>
            <a:pPr marL="342900" lvl="1" indent="-342900">
              <a:lnSpc>
                <a:spcPct val="70000"/>
              </a:lnSpc>
              <a:buClr>
                <a:srgbClr val="509E2F"/>
              </a:buClr>
              <a:buSzPct val="112000"/>
              <a:buFont typeface="Wingdings" pitchFamily="2" charset="2"/>
              <a:buChar char="§"/>
            </a:pPr>
            <a:r>
              <a:rPr lang="nb-NO" sz="1600" dirty="0"/>
              <a:t>Debitor, hovedinformasjon om skyldner. Dersom det er medskyldnere på saken, ofte relevant for medhjemmelsinnehaver på kommunale avgifter, vil det stå «ja» på medskyldner. Medskyldnere legges på saken i saksregistreringsbildet.</a:t>
            </a:r>
          </a:p>
          <a:p>
            <a:pPr marL="342900" lvl="1" indent="-342900">
              <a:lnSpc>
                <a:spcPct val="70000"/>
              </a:lnSpc>
              <a:buClr>
                <a:srgbClr val="509E2F"/>
              </a:buClr>
              <a:buSzPct val="112000"/>
              <a:buFont typeface="Wingdings" pitchFamily="2" charset="2"/>
              <a:buChar char="§"/>
            </a:pPr>
            <a:r>
              <a:rPr lang="nb-NO" sz="1600" dirty="0"/>
              <a:t>Kreditor, hovedinformasjon om kreditor/reskontrotypen saken er registrert på. </a:t>
            </a:r>
          </a:p>
          <a:p>
            <a:pPr marL="342900" lvl="1" indent="-342900">
              <a:lnSpc>
                <a:spcPct val="70000"/>
              </a:lnSpc>
              <a:buClr>
                <a:srgbClr val="509E2F"/>
              </a:buClr>
              <a:buSzPct val="112000"/>
              <a:buFont typeface="Wingdings" pitchFamily="2" charset="2"/>
              <a:buChar char="§"/>
            </a:pPr>
            <a:r>
              <a:rPr lang="nb-NO" sz="1600" dirty="0"/>
              <a:t>Listesøk, som standard vil arkiv ikke være krysset av. Dette vil si at avsluttedes saker ikke er med når du benytter listesøk</a:t>
            </a:r>
          </a:p>
          <a:p>
            <a:pPr marL="342900" lvl="1" indent="-342900">
              <a:lnSpc>
                <a:spcPct val="70000"/>
              </a:lnSpc>
              <a:buClr>
                <a:srgbClr val="509E2F"/>
              </a:buClr>
              <a:buSzPct val="112000"/>
              <a:buFont typeface="Wingdings" pitchFamily="2" charset="2"/>
              <a:buChar char="§"/>
            </a:pPr>
            <a:r>
              <a:rPr lang="nb-NO" sz="1600" dirty="0"/>
              <a:t>Informasjon, her kan du angi om det er en tvistesak. Frist avbrudd betyr at rentene ikke begrenses til 3 siste år. </a:t>
            </a:r>
          </a:p>
          <a:p>
            <a:pPr marL="342900" lvl="1" indent="-342900">
              <a:lnSpc>
                <a:spcPct val="70000"/>
              </a:lnSpc>
              <a:buClr>
                <a:srgbClr val="509E2F"/>
              </a:buClr>
              <a:buSzPct val="112000"/>
              <a:buFont typeface="Wingdings" pitchFamily="2" charset="2"/>
              <a:buChar char="§"/>
            </a:pPr>
            <a:r>
              <a:rPr lang="nb-NO" sz="1600" dirty="0"/>
              <a:t>De fleste feltene i denne delen av bildet kan dobbeltklikkes på og limes inn i </a:t>
            </a:r>
            <a:r>
              <a:rPr lang="nb-NO" sz="1600" dirty="0" err="1"/>
              <a:t>mail/dokument/økonomisystem</a:t>
            </a:r>
            <a:r>
              <a:rPr lang="nb-NO" sz="1600" dirty="0"/>
              <a:t>.</a:t>
            </a:r>
          </a:p>
          <a:p>
            <a:pPr lvl="1" eaLnBrk="1" hangingPunct="1"/>
            <a:endParaRPr lang="nb-NO" sz="1500" dirty="0" smtClean="0"/>
          </a:p>
        </p:txBody>
      </p:sp>
      <p:sp>
        <p:nvSpPr>
          <p:cNvPr id="8" name="Rektangel 7"/>
          <p:cNvSpPr/>
          <p:nvPr/>
        </p:nvSpPr>
        <p:spPr>
          <a:xfrm>
            <a:off x="35496" y="755993"/>
            <a:ext cx="6264696"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Saksbehandling - nest øverst</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28800"/>
            <a:ext cx="6991350" cy="145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554776"/>
      </p:ext>
    </p:extLst>
  </p:cSld>
  <p:clrMapOvr>
    <a:masterClrMapping/>
  </p:clrMapOvr>
  <p:transition advTm="10203"/>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2204864"/>
            <a:ext cx="7344816" cy="4392488"/>
          </a:xfrm>
        </p:spPr>
        <p:txBody>
          <a:bodyPr>
            <a:normAutofit/>
          </a:bodyPr>
          <a:lstStyle/>
          <a:p>
            <a:pPr marL="342900" lvl="1" indent="-342900">
              <a:lnSpc>
                <a:spcPct val="70000"/>
              </a:lnSpc>
              <a:buClr>
                <a:srgbClr val="509E2F"/>
              </a:buClr>
              <a:buSzPct val="112000"/>
              <a:buFont typeface="Wingdings" pitchFamily="2" charset="2"/>
              <a:buChar char="§"/>
            </a:pPr>
            <a:r>
              <a:rPr lang="nb-NO" sz="1600" dirty="0"/>
              <a:t>Her kan du beregne rente fram eller tilbake i tid. Legg inn dato (DDMMÅÅ) og trykk tabulator. Renter og saldo blir spesifisert med dato, du får valg om du vil spare til neste utskrift. Du kan f.eks sende fritekstbrev hvor kravet er spesifisert med renter en angitt dato.</a:t>
            </a:r>
          </a:p>
          <a:p>
            <a:pPr marL="342900" lvl="1" indent="-342900">
              <a:lnSpc>
                <a:spcPct val="70000"/>
              </a:lnSpc>
              <a:buClr>
                <a:srgbClr val="509E2F"/>
              </a:buClr>
              <a:buSzPct val="112000"/>
              <a:buFont typeface="Wingdings" pitchFamily="2" charset="2"/>
              <a:buChar char="§"/>
            </a:pPr>
            <a:r>
              <a:rPr lang="nb-NO" sz="1600" dirty="0"/>
              <a:t>Avsluttet er angitt med dato, dersom saken er avsluttet. Hvis du vil gjenåpne en avsluttet sak, marker avsluttet dato og trykk delete. Trykk deretter enter og svar «ja» på at du ønsker å gjenåpne saken. Det kommer da en 408 kode i historikken på saken og saken er gjenåpnet.</a:t>
            </a:r>
          </a:p>
          <a:p>
            <a:pPr marL="342900" lvl="1" indent="-342900">
              <a:lnSpc>
                <a:spcPct val="70000"/>
              </a:lnSpc>
              <a:buClr>
                <a:srgbClr val="509E2F"/>
              </a:buClr>
              <a:buSzPct val="112000"/>
              <a:buFont typeface="Wingdings" pitchFamily="2" charset="2"/>
              <a:buChar char="§"/>
            </a:pPr>
            <a:r>
              <a:rPr lang="nb-NO" sz="1600" dirty="0"/>
              <a:t>Foreldelse angir foreldelsesdato. Procasso oppdaterer selv foreldelse når tvangsgrunnlag eller betalinger registreres på saken</a:t>
            </a:r>
            <a:r>
              <a:rPr lang="nb-NO" sz="1600" dirty="0" smtClean="0"/>
              <a:t>.</a:t>
            </a:r>
          </a:p>
          <a:p>
            <a:pPr marL="342900" lvl="1" indent="-342900">
              <a:lnSpc>
                <a:spcPct val="70000"/>
              </a:lnSpc>
              <a:buClr>
                <a:srgbClr val="509E2F"/>
              </a:buClr>
              <a:buSzPct val="112000"/>
              <a:buFont typeface="Wingdings" pitchFamily="2" charset="2"/>
              <a:buChar char="§"/>
            </a:pPr>
            <a:r>
              <a:rPr lang="nb-NO" sz="1600" dirty="0" smtClean="0"/>
              <a:t>Foreldelse pant angir foreldelsesdato for legalpant eller pant fra namsmannen, hhv 2 år fra tinglyst dato for legalpant, 3 år for løsøre og 5 år for andre pant </a:t>
            </a:r>
          </a:p>
          <a:p>
            <a:pPr marL="342900" lvl="1" indent="-342900">
              <a:lnSpc>
                <a:spcPct val="70000"/>
              </a:lnSpc>
              <a:buClr>
                <a:srgbClr val="509E2F"/>
              </a:buClr>
              <a:buSzPct val="112000"/>
              <a:buFont typeface="Wingdings" pitchFamily="2" charset="2"/>
              <a:buChar char="§"/>
            </a:pPr>
            <a:r>
              <a:rPr lang="nb-NO" sz="1600" dirty="0" smtClean="0"/>
              <a:t>Foreldelse renter angir dato for når renter foreldelse. </a:t>
            </a:r>
            <a:endParaRPr lang="nb-NO" sz="1600" dirty="0"/>
          </a:p>
          <a:p>
            <a:pPr marL="342900" lvl="1" indent="-342900">
              <a:lnSpc>
                <a:spcPct val="70000"/>
              </a:lnSpc>
              <a:buClr>
                <a:srgbClr val="509E2F"/>
              </a:buClr>
              <a:buSzPct val="112000"/>
              <a:buFont typeface="Wingdings" pitchFamily="2" charset="2"/>
              <a:buChar char="§"/>
            </a:pPr>
            <a:r>
              <a:rPr lang="nb-NO" sz="1600" dirty="0"/>
              <a:t>Historikk viser gjennomførte aktiviteter på saken. Brev som er skrevet ut er markert med konvolutt. Du kan se på brev ved å høyreklikke på aktivitet og velge se på brev. Brev som ikke er skrevet ut er markert med skriver symbol. Disse kan skrives ut fra saken ved å høyreklikke og velge skriv ut direkte.  </a:t>
            </a:r>
          </a:p>
          <a:p>
            <a:pPr lvl="1" eaLnBrk="1" hangingPunct="1"/>
            <a:endParaRPr lang="nb-NO" sz="1100" dirty="0" smtClean="0">
              <a:latin typeface="Verdana" pitchFamily="34" charset="0"/>
            </a:endParaRPr>
          </a:p>
        </p:txBody>
      </p:sp>
      <p:sp>
        <p:nvSpPr>
          <p:cNvPr id="8" name="Rektangel 7"/>
          <p:cNvSpPr/>
          <p:nvPr/>
        </p:nvSpPr>
        <p:spPr>
          <a:xfrm flipH="1">
            <a:off x="-828600" y="683985"/>
            <a:ext cx="6984774"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Saksbehandling i midten</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1268760"/>
            <a:ext cx="889248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07514"/>
      </p:ext>
    </p:extLst>
  </p:cSld>
  <p:clrMapOvr>
    <a:masterClrMapping/>
  </p:clrMapOvr>
  <p:transition advTm="10203"/>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39552" y="3212976"/>
            <a:ext cx="8147248" cy="4421147"/>
          </a:xfrm>
        </p:spPr>
        <p:txBody>
          <a:bodyPr>
            <a:normAutofit/>
          </a:bodyPr>
          <a:lstStyle/>
          <a:p>
            <a:pPr marL="342900" lvl="1" indent="-342900">
              <a:lnSpc>
                <a:spcPct val="70000"/>
              </a:lnSpc>
              <a:buClr>
                <a:srgbClr val="509E2F"/>
              </a:buClr>
              <a:buSzPct val="112000"/>
              <a:buFont typeface="Wingdings" pitchFamily="2" charset="2"/>
              <a:buChar char="§"/>
            </a:pPr>
            <a:r>
              <a:rPr lang="nb-NO" sz="1600" dirty="0"/>
              <a:t>Saldo, viser saldo på saken spesifisert. Fremkommer mer brukervennlig i saksinformasjonsbildet</a:t>
            </a:r>
          </a:p>
          <a:p>
            <a:pPr marL="342900" lvl="1" indent="-342900">
              <a:lnSpc>
                <a:spcPct val="70000"/>
              </a:lnSpc>
              <a:buClr>
                <a:srgbClr val="509E2F"/>
              </a:buClr>
              <a:buSzPct val="112000"/>
              <a:buFont typeface="Wingdings" pitchFamily="2" charset="2"/>
              <a:buChar char="§"/>
            </a:pPr>
            <a:r>
              <a:rPr lang="nb-NO" sz="1600" dirty="0"/>
              <a:t>DA/KA, står for debitor antall og kreditor antall. DA knappen gir deg oversikt over alle sakene til debitor</a:t>
            </a:r>
          </a:p>
          <a:p>
            <a:pPr marL="342900" lvl="1" indent="-342900">
              <a:lnSpc>
                <a:spcPct val="70000"/>
              </a:lnSpc>
              <a:buClr>
                <a:srgbClr val="509E2F"/>
              </a:buClr>
              <a:buSzPct val="112000"/>
              <a:buFont typeface="Wingdings" pitchFamily="2" charset="2"/>
              <a:buChar char="§"/>
            </a:pPr>
            <a:r>
              <a:rPr lang="nb-NO" sz="1600" dirty="0"/>
              <a:t>SN/DN/KN står for notater. Disse fremkommer dersom det er lagt inn henholdsvis saks, debitor eller kreditor notat.</a:t>
            </a:r>
          </a:p>
          <a:p>
            <a:pPr marL="342900" lvl="1" indent="-342900">
              <a:lnSpc>
                <a:spcPct val="70000"/>
              </a:lnSpc>
              <a:buClr>
                <a:srgbClr val="509E2F"/>
              </a:buClr>
              <a:buSzPct val="112000"/>
              <a:buFont typeface="Wingdings" pitchFamily="2" charset="2"/>
              <a:buChar char="§"/>
            </a:pPr>
            <a:r>
              <a:rPr lang="nb-NO" sz="1600" dirty="0"/>
              <a:t>Innbetalt viser hvordan eventuelle innbetalinger har dekket fakturaer/bilag saken består av. </a:t>
            </a:r>
          </a:p>
          <a:p>
            <a:pPr marL="342900" lvl="1" indent="-342900">
              <a:lnSpc>
                <a:spcPct val="70000"/>
              </a:lnSpc>
              <a:buClr>
                <a:srgbClr val="509E2F"/>
              </a:buClr>
              <a:buSzPct val="112000"/>
              <a:buFont typeface="Wingdings" pitchFamily="2" charset="2"/>
              <a:buChar char="§"/>
            </a:pPr>
            <a:r>
              <a:rPr lang="nb-NO" sz="1600" dirty="0"/>
              <a:t>Totaloversikt er en rapport som kan skrives ut. Veldig egnet ved besøk av skyldner. </a:t>
            </a:r>
          </a:p>
          <a:p>
            <a:pPr marL="342900" lvl="1" indent="-342900">
              <a:lnSpc>
                <a:spcPct val="70000"/>
              </a:lnSpc>
              <a:buClr>
                <a:srgbClr val="509E2F"/>
              </a:buClr>
              <a:buSzPct val="112000"/>
              <a:buFont typeface="Wingdings" pitchFamily="2" charset="2"/>
              <a:buChar char="§"/>
            </a:pPr>
            <a:r>
              <a:rPr lang="nb-NO" sz="1600" dirty="0"/>
              <a:t>Nederst til venstre arbeidsflyt på saken, beskrives i neste punkt.</a:t>
            </a:r>
          </a:p>
          <a:p>
            <a:pPr marL="342900" lvl="1" indent="-342900">
              <a:lnSpc>
                <a:spcPct val="70000"/>
              </a:lnSpc>
              <a:buClr>
                <a:srgbClr val="509E2F"/>
              </a:buClr>
              <a:buSzPct val="112000"/>
              <a:buFont typeface="Wingdings" pitchFamily="2" charset="2"/>
              <a:buChar char="§"/>
            </a:pPr>
            <a:r>
              <a:rPr lang="nb-NO" sz="1600" dirty="0"/>
              <a:t>Nederst til høyre viser om saken har manuelle oppfølgninger, behandles under punktet innkurv</a:t>
            </a:r>
          </a:p>
          <a:p>
            <a:pPr lvl="1" eaLnBrk="1" hangingPunct="1"/>
            <a:endParaRPr lang="nb-NO" sz="1500" dirty="0" smtClean="0"/>
          </a:p>
        </p:txBody>
      </p:sp>
      <p:sp>
        <p:nvSpPr>
          <p:cNvPr id="8" name="Rektangel 7"/>
          <p:cNvSpPr/>
          <p:nvPr/>
        </p:nvSpPr>
        <p:spPr>
          <a:xfrm>
            <a:off x="35496" y="692696"/>
            <a:ext cx="5256584" cy="584775"/>
          </a:xfrm>
          <a:prstGeom prst="rect">
            <a:avLst/>
          </a:prstGeom>
        </p:spPr>
        <p:txBody>
          <a:bodyPr wrap="square">
            <a:spAutoFit/>
          </a:bodyPr>
          <a:lstStyle/>
          <a:p>
            <a:pPr algn="ctr">
              <a:spcBef>
                <a:spcPct val="0"/>
              </a:spcBef>
              <a:defRPr/>
            </a:pPr>
            <a:r>
              <a:rPr lang="nb-NO" sz="3200" dirty="0">
                <a:solidFill>
                  <a:srgbClr val="509E2F"/>
                </a:solidFill>
                <a:latin typeface="Stag Sans Light" pitchFamily="34" charset="0"/>
                <a:ea typeface="+mj-ea"/>
                <a:cs typeface="+mj-cs"/>
              </a:rPr>
              <a:t>Saksbehandling - nederst</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128792" cy="151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22052"/>
      </p:ext>
    </p:extLst>
  </p:cSld>
  <p:clrMapOvr>
    <a:masterClrMapping/>
  </p:clrMapOvr>
  <p:transition advTm="1020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2844824" y="413792"/>
            <a:ext cx="8229600" cy="1143000"/>
          </a:xfrm>
        </p:spPr>
        <p:txBody>
          <a:bodyPr/>
          <a:lstStyle/>
          <a:p>
            <a:pPr algn="ctr"/>
            <a:r>
              <a:rPr lang="nb-NO" dirty="0" smtClean="0"/>
              <a:t>Agenda</a:t>
            </a:r>
            <a:endParaRPr lang="nb-NO" dirty="0"/>
          </a:p>
        </p:txBody>
      </p:sp>
      <p:sp>
        <p:nvSpPr>
          <p:cNvPr id="6" name="Plassholder for innhold 5"/>
          <p:cNvSpPr>
            <a:spLocks noGrp="1"/>
          </p:cNvSpPr>
          <p:nvPr>
            <p:ph sz="half" idx="1"/>
          </p:nvPr>
        </p:nvSpPr>
        <p:spPr>
          <a:xfrm>
            <a:off x="539552" y="1927373"/>
            <a:ext cx="7344816" cy="4525963"/>
          </a:xfrm>
        </p:spPr>
        <p:txBody>
          <a:bodyPr>
            <a:normAutofit/>
          </a:bodyPr>
          <a:lstStyle/>
          <a:p>
            <a:r>
              <a:rPr lang="nb-NO" sz="2000" dirty="0" smtClean="0">
                <a:ea typeface="Verdana" pitchFamily="34" charset="0"/>
                <a:cs typeface="Verdana" pitchFamily="34" charset="0"/>
              </a:rPr>
              <a:t>Systemadministrasjon – aktiviteter, side 5 til 9</a:t>
            </a:r>
          </a:p>
          <a:p>
            <a:r>
              <a:rPr lang="nb-NO" sz="2000" dirty="0" smtClean="0">
                <a:ea typeface="Verdana" pitchFamily="34" charset="0"/>
                <a:cs typeface="Verdana" pitchFamily="34" charset="0"/>
              </a:rPr>
              <a:t>Systemadministrasjon – arbeidsflyter, side 10 til 11</a:t>
            </a:r>
          </a:p>
          <a:p>
            <a:r>
              <a:rPr lang="nb-NO" sz="2000" dirty="0" smtClean="0">
                <a:ea typeface="Verdana" pitchFamily="34" charset="0"/>
                <a:cs typeface="Verdana" pitchFamily="34" charset="0"/>
              </a:rPr>
              <a:t>Hjelpefunksjonalitet, side 12</a:t>
            </a:r>
          </a:p>
          <a:p>
            <a:r>
              <a:rPr lang="nb-NO" sz="2000" dirty="0" smtClean="0">
                <a:ea typeface="Verdana" pitchFamily="34" charset="0"/>
                <a:cs typeface="Verdana" pitchFamily="34" charset="0"/>
              </a:rPr>
              <a:t>Standardfunksjoner i Procasso, side 13</a:t>
            </a:r>
          </a:p>
          <a:p>
            <a:r>
              <a:rPr lang="nb-NO" sz="2000" dirty="0" smtClean="0">
                <a:ea typeface="Verdana" pitchFamily="34" charset="0"/>
                <a:cs typeface="Verdana" pitchFamily="34" charset="0"/>
              </a:rPr>
              <a:t>Kreditor, hurtigtast F5, side 14 til 15</a:t>
            </a:r>
          </a:p>
          <a:p>
            <a:r>
              <a:rPr lang="nb-NO" sz="2000" dirty="0" smtClean="0">
                <a:ea typeface="Verdana" pitchFamily="34" charset="0"/>
                <a:cs typeface="Verdana" pitchFamily="34" charset="0"/>
              </a:rPr>
              <a:t>Debitor, hurtigtast F4, side </a:t>
            </a:r>
            <a:r>
              <a:rPr lang="nb-NO" sz="2000" dirty="0" smtClean="0"/>
              <a:t>16 </a:t>
            </a:r>
            <a:r>
              <a:rPr lang="nb-NO" sz="2000" dirty="0"/>
              <a:t>til </a:t>
            </a:r>
            <a:r>
              <a:rPr lang="nb-NO" sz="2000" dirty="0" smtClean="0"/>
              <a:t>17</a:t>
            </a:r>
            <a:endParaRPr lang="nb-NO" sz="2000" dirty="0" smtClean="0">
              <a:ea typeface="Verdana" pitchFamily="34" charset="0"/>
              <a:cs typeface="Verdana" pitchFamily="34" charset="0"/>
            </a:endParaRPr>
          </a:p>
          <a:p>
            <a:r>
              <a:rPr lang="nb-NO" sz="2000" dirty="0" smtClean="0"/>
              <a:t>Saksregistrering</a:t>
            </a:r>
            <a:r>
              <a:rPr lang="nb-NO" sz="2000" dirty="0"/>
              <a:t>, hurtigtast F3, </a:t>
            </a:r>
            <a:r>
              <a:rPr lang="nb-NO" sz="2000" dirty="0" smtClean="0"/>
              <a:t>18 til 19</a:t>
            </a:r>
          </a:p>
          <a:p>
            <a:r>
              <a:rPr lang="nb-NO" sz="2000" dirty="0" smtClean="0"/>
              <a:t>Registrerer debitors ulike roller 20-23</a:t>
            </a:r>
            <a:endParaRPr lang="nb-NO" sz="2000" dirty="0"/>
          </a:p>
          <a:p>
            <a:r>
              <a:rPr lang="nb-NO" sz="2000" dirty="0" smtClean="0">
                <a:ea typeface="Verdana" pitchFamily="34" charset="0"/>
                <a:cs typeface="Verdana" pitchFamily="34" charset="0"/>
              </a:rPr>
              <a:t>Saksbehandling, hurtigtast F6, side 24 til 30</a:t>
            </a:r>
          </a:p>
          <a:p>
            <a:r>
              <a:rPr lang="nb-NO" sz="2000" dirty="0" smtClean="0">
                <a:ea typeface="Verdana" pitchFamily="34" charset="0"/>
                <a:cs typeface="Verdana" pitchFamily="34" charset="0"/>
              </a:rPr>
              <a:t>Bruk av arbeidsflyter i </a:t>
            </a:r>
            <a:r>
              <a:rPr lang="nb-NO" sz="1800" dirty="0" smtClean="0">
                <a:ea typeface="Verdana" pitchFamily="34" charset="0"/>
                <a:cs typeface="Verdana" pitchFamily="34" charset="0"/>
              </a:rPr>
              <a:t>saksbehandlingen, side 31 til 32</a:t>
            </a:r>
          </a:p>
        </p:txBody>
      </p:sp>
    </p:spTree>
    <p:extLst>
      <p:ext uri="{BB962C8B-B14F-4D97-AF65-F5344CB8AC3E}">
        <p14:creationId xmlns:p14="http://schemas.microsoft.com/office/powerpoint/2010/main" val="131305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79512" y="413792"/>
            <a:ext cx="7776864" cy="1143000"/>
          </a:xfrm>
        </p:spPr>
        <p:txBody>
          <a:bodyPr>
            <a:normAutofit/>
          </a:bodyPr>
          <a:lstStyle/>
          <a:p>
            <a:r>
              <a:rPr lang="nb-NO" dirty="0"/>
              <a:t>Hurtigtaster</a:t>
            </a:r>
            <a:r>
              <a:rPr lang="nb-NO" dirty="0" smtClean="0"/>
              <a:t> </a:t>
            </a:r>
            <a:r>
              <a:rPr lang="nb-NO" dirty="0"/>
              <a:t>i</a:t>
            </a:r>
            <a:r>
              <a:rPr lang="nb-NO" dirty="0" smtClean="0"/>
              <a:t> </a:t>
            </a:r>
            <a:r>
              <a:rPr lang="nb-NO" dirty="0"/>
              <a:t>saksbehandlingsbildet</a:t>
            </a:r>
          </a:p>
        </p:txBody>
      </p:sp>
      <p:sp>
        <p:nvSpPr>
          <p:cNvPr id="6" name="Plassholder for innhold 5"/>
          <p:cNvSpPr>
            <a:spLocks noGrp="1"/>
          </p:cNvSpPr>
          <p:nvPr>
            <p:ph sz="half" idx="1"/>
          </p:nvPr>
        </p:nvSpPr>
        <p:spPr>
          <a:xfrm>
            <a:off x="323528" y="1816225"/>
            <a:ext cx="7776864" cy="4781127"/>
          </a:xfrm>
        </p:spPr>
        <p:txBody>
          <a:bodyPr>
            <a:normAutofit/>
          </a:bodyPr>
          <a:lstStyle/>
          <a:p>
            <a:pPr marL="342900" lvl="1" indent="-342900">
              <a:lnSpc>
                <a:spcPct val="70000"/>
              </a:lnSpc>
              <a:buClr>
                <a:srgbClr val="509E2F"/>
              </a:buClr>
              <a:buSzPct val="112000"/>
              <a:buFont typeface="Wingdings" pitchFamily="2" charset="2"/>
              <a:buChar char="§"/>
            </a:pPr>
            <a:r>
              <a:rPr lang="nb-NO" sz="1600" dirty="0"/>
              <a:t>Debitors aktive saker (DA knappen) Ctrl+E</a:t>
            </a:r>
          </a:p>
          <a:p>
            <a:pPr marL="342900" lvl="1" indent="-342900">
              <a:lnSpc>
                <a:spcPct val="70000"/>
              </a:lnSpc>
              <a:buClr>
                <a:srgbClr val="509E2F"/>
              </a:buClr>
              <a:buSzPct val="112000"/>
              <a:buFont typeface="Wingdings" pitchFamily="2" charset="2"/>
              <a:buChar char="§"/>
            </a:pPr>
            <a:r>
              <a:rPr lang="nb-NO" sz="1600" dirty="0"/>
              <a:t>Totaloversikt-knappen Ctrl + T</a:t>
            </a:r>
          </a:p>
          <a:p>
            <a:pPr marL="342900" lvl="1" indent="-342900">
              <a:lnSpc>
                <a:spcPct val="70000"/>
              </a:lnSpc>
              <a:buClr>
                <a:srgbClr val="509E2F"/>
              </a:buClr>
              <a:buSzPct val="112000"/>
              <a:buFont typeface="Wingdings" pitchFamily="2" charset="2"/>
              <a:buChar char="§"/>
            </a:pPr>
            <a:r>
              <a:rPr lang="nb-NO" sz="1600" dirty="0"/>
              <a:t>Hurtigtast for Ny oppfølging i saksbehandlingsbilde Ctrl + I</a:t>
            </a:r>
          </a:p>
          <a:p>
            <a:pPr marL="742950" lvl="2" indent="-342900">
              <a:lnSpc>
                <a:spcPct val="70000"/>
              </a:lnSpc>
              <a:buClr>
                <a:srgbClr val="509E2F"/>
              </a:buClr>
              <a:buSzPct val="112000"/>
              <a:buFont typeface="Wingdings" pitchFamily="2" charset="2"/>
              <a:buChar char="§"/>
            </a:pPr>
            <a:r>
              <a:rPr lang="nb-NO" sz="1400" dirty="0"/>
              <a:t>ENTER vil åpne ny oppfølgingsbilde</a:t>
            </a:r>
          </a:p>
          <a:p>
            <a:pPr marL="742950" lvl="2" indent="-342900">
              <a:lnSpc>
                <a:spcPct val="70000"/>
              </a:lnSpc>
              <a:buClr>
                <a:srgbClr val="509E2F"/>
              </a:buClr>
              <a:buSzPct val="112000"/>
              <a:buFont typeface="Wingdings" pitchFamily="2" charset="2"/>
              <a:buChar char="§"/>
            </a:pPr>
            <a:r>
              <a:rPr lang="nb-NO" sz="1400" dirty="0" smtClean="0"/>
              <a:t>Piltastene </a:t>
            </a:r>
            <a:r>
              <a:rPr lang="nb-NO" sz="1400" dirty="0"/>
              <a:t>vil gi deg mulighet til å bla mellom oppfølgingene på saken </a:t>
            </a:r>
          </a:p>
          <a:p>
            <a:pPr lvl="1"/>
            <a:endParaRPr lang="nb-NO" sz="1600" dirty="0" smtClean="0"/>
          </a:p>
          <a:p>
            <a:pPr lvl="1"/>
            <a:endParaRPr lang="nb-NO" sz="1600" dirty="0" smtClean="0"/>
          </a:p>
          <a:p>
            <a:pPr lvl="1"/>
            <a:endParaRPr lang="nb-NO" sz="1600" dirty="0" smtClean="0"/>
          </a:p>
          <a:p>
            <a:pPr lvl="1"/>
            <a:endParaRPr lang="nb-NO" sz="1600" dirty="0" smtClean="0"/>
          </a:p>
          <a:p>
            <a:pPr lvl="1"/>
            <a:endParaRPr lang="nb-NO" sz="1600" dirty="0" smtClean="0"/>
          </a:p>
          <a:p>
            <a:pPr lvl="1" algn="r">
              <a:buNone/>
            </a:pPr>
            <a:endParaRPr lang="nb-NO" sz="1600" dirty="0" smtClean="0"/>
          </a:p>
          <a:p>
            <a:pPr lvl="1"/>
            <a:endParaRPr lang="nb-NO" sz="1600" dirty="0" smtClean="0"/>
          </a:p>
          <a:p>
            <a:endParaRPr lang="nb-NO" sz="1800" dirty="0"/>
          </a:p>
        </p:txBody>
      </p:sp>
      <p:sp>
        <p:nvSpPr>
          <p:cNvPr id="7"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759" y="3573016"/>
            <a:ext cx="38576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629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2924944"/>
            <a:ext cx="7416824" cy="4608512"/>
          </a:xfrm>
        </p:spPr>
        <p:txBody>
          <a:bodyPr>
            <a:noAutofit/>
          </a:bodyPr>
          <a:lstStyle/>
          <a:p>
            <a:pPr marL="342900" lvl="1" indent="-342900">
              <a:lnSpc>
                <a:spcPct val="70000"/>
              </a:lnSpc>
              <a:buClr>
                <a:srgbClr val="509E2F"/>
              </a:buClr>
              <a:buSzPct val="112000"/>
              <a:buFont typeface="Wingdings" pitchFamily="2" charset="2"/>
              <a:buChar char="§"/>
            </a:pPr>
            <a:r>
              <a:rPr lang="nb-NO" sz="1600" dirty="0"/>
              <a:t>Nederst til venstre i saksbehandlingsbildet er bildet for arbeidsflyt på saken. </a:t>
            </a:r>
          </a:p>
          <a:p>
            <a:pPr marL="342900" lvl="1" indent="-342900">
              <a:lnSpc>
                <a:spcPct val="70000"/>
              </a:lnSpc>
              <a:buClr>
                <a:srgbClr val="509E2F"/>
              </a:buClr>
              <a:buSzPct val="112000"/>
              <a:buFont typeface="Wingdings" pitchFamily="2" charset="2"/>
              <a:buChar char="§"/>
            </a:pPr>
            <a:r>
              <a:rPr lang="nb-NO" sz="1600" dirty="0"/>
              <a:t>Her fremkommer hvilken arbeidsflyt saken har, hva som er neste trinn i arbeidsflyten, </a:t>
            </a:r>
            <a:r>
              <a:rPr lang="nb-NO" sz="1600" dirty="0" smtClean="0"/>
              <a:t>frist </a:t>
            </a:r>
            <a:r>
              <a:rPr lang="nb-NO" sz="1600" dirty="0"/>
              <a:t>viser betalingsfrist på sist gjennomførte aktivitet. Flyt startet av viser id på den som har startet flyten. Dersom det står «AUT», betyr dette at flyten er startet automatisk.</a:t>
            </a:r>
          </a:p>
          <a:p>
            <a:pPr marL="342900" lvl="1" indent="-342900">
              <a:lnSpc>
                <a:spcPct val="70000"/>
              </a:lnSpc>
              <a:buClr>
                <a:srgbClr val="509E2F"/>
              </a:buClr>
              <a:buSzPct val="112000"/>
              <a:buFont typeface="Wingdings" pitchFamily="2" charset="2"/>
              <a:buChar char="§"/>
            </a:pPr>
            <a:r>
              <a:rPr lang="nb-NO" sz="1600" dirty="0"/>
              <a:t>Dersom saken har en eller flere arbeidsflyter, fremkommer disse i dette bildet. </a:t>
            </a:r>
          </a:p>
          <a:p>
            <a:pPr marL="342900" lvl="1" indent="-342900">
              <a:lnSpc>
                <a:spcPct val="70000"/>
              </a:lnSpc>
              <a:buClr>
                <a:srgbClr val="509E2F"/>
              </a:buClr>
              <a:buSzPct val="112000"/>
              <a:buFont typeface="Wingdings" pitchFamily="2" charset="2"/>
              <a:buChar char="§"/>
            </a:pPr>
            <a:r>
              <a:rPr lang="nb-NO" sz="1600" dirty="0"/>
              <a:t>Dersom du ønsker å registrere ny arbeidsflyt, sett cursor på linje under feltet «Nr» og dobbeltklikk. Bilde vist på neste side vil da fremkomme. </a:t>
            </a:r>
          </a:p>
          <a:p>
            <a:pPr marL="342900" lvl="1" indent="-342900">
              <a:lnSpc>
                <a:spcPct val="70000"/>
              </a:lnSpc>
              <a:buClr>
                <a:srgbClr val="509E2F"/>
              </a:buClr>
              <a:buSzPct val="112000"/>
              <a:buFont typeface="Wingdings" pitchFamily="2" charset="2"/>
              <a:buChar char="§"/>
            </a:pPr>
            <a:r>
              <a:rPr lang="nb-NO" sz="1600" dirty="0"/>
              <a:t>Dersom du ønsker å slette eller redigere en arbeidsflyt, sett cursor på denne arbeidsflyten og dobbeltklikk. Bilde vist på neste side vil da fremkomme. </a:t>
            </a:r>
          </a:p>
          <a:p>
            <a:pPr marL="342900" lvl="1" indent="-342900">
              <a:lnSpc>
                <a:spcPct val="70000"/>
              </a:lnSpc>
              <a:buClr>
                <a:srgbClr val="509E2F"/>
              </a:buClr>
              <a:buSzPct val="112000"/>
              <a:buFont typeface="Wingdings" pitchFamily="2" charset="2"/>
              <a:buChar char="§"/>
            </a:pPr>
            <a:r>
              <a:rPr lang="nb-NO" sz="1600" dirty="0"/>
              <a:t> </a:t>
            </a:r>
          </a:p>
          <a:p>
            <a:pPr lvl="1" eaLnBrk="1" hangingPunct="1"/>
            <a:endParaRPr lang="nb-NO" sz="1600" dirty="0" smtClean="0"/>
          </a:p>
        </p:txBody>
      </p:sp>
      <p:sp>
        <p:nvSpPr>
          <p:cNvPr id="7" name="Slide Number Placeholder 6"/>
          <p:cNvSpPr>
            <a:spLocks noGrp="1"/>
          </p:cNvSpPr>
          <p:nvPr>
            <p:ph type="sldNum" sz="quarter" idx="4294967295"/>
          </p:nvPr>
        </p:nvSpPr>
        <p:spPr>
          <a:xfrm>
            <a:off x="8244408" y="6245225"/>
            <a:ext cx="648072" cy="476251"/>
          </a:xfrm>
          <a:prstGeom prst="rect">
            <a:avLst/>
          </a:prstGeom>
        </p:spPr>
        <p:txBody>
          <a:bodyPr/>
          <a:lstStyle/>
          <a:p>
            <a:pPr>
              <a:defRPr/>
            </a:pPr>
            <a:fld id="{69E5A46D-8979-4DD3-97C0-D1C561FC95A3}" type="slidenum">
              <a:rPr lang="nb-NO" smtClean="0"/>
              <a:pPr>
                <a:defRPr/>
              </a:pPr>
              <a:t>31</a:t>
            </a:fld>
            <a:endParaRPr lang="nb-NO" dirty="0"/>
          </a:p>
        </p:txBody>
      </p:sp>
      <p:sp>
        <p:nvSpPr>
          <p:cNvPr id="8" name="Rektangel 7"/>
          <p:cNvSpPr/>
          <p:nvPr/>
        </p:nvSpPr>
        <p:spPr>
          <a:xfrm>
            <a:off x="179512" y="683985"/>
            <a:ext cx="7488832"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Bruk av arbeidsflyter i saksbehandlingen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6912768" cy="123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933724"/>
      </p:ext>
    </p:extLst>
  </p:cSld>
  <p:clrMapOvr>
    <a:masterClrMapping/>
  </p:clrMapOvr>
  <p:transition advTm="10203"/>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39552" y="2348880"/>
            <a:ext cx="7488832" cy="5760640"/>
          </a:xfrm>
        </p:spPr>
        <p:txBody>
          <a:bodyPr>
            <a:noAutofit/>
          </a:bodyPr>
          <a:lstStyle/>
          <a:p>
            <a:pPr marL="342900" lvl="1" indent="-342900">
              <a:lnSpc>
                <a:spcPct val="70000"/>
              </a:lnSpc>
              <a:buClr>
                <a:srgbClr val="509E2F"/>
              </a:buClr>
              <a:buSzPct val="112000"/>
              <a:buFont typeface="Wingdings" pitchFamily="2" charset="2"/>
              <a:buChar char="§"/>
            </a:pPr>
            <a:r>
              <a:rPr lang="nb-NO" sz="1600" dirty="0"/>
              <a:t>Bildet til høyre kommer opp når </a:t>
            </a:r>
          </a:p>
          <a:p>
            <a:pPr marL="342900" lvl="1" indent="-342900">
              <a:lnSpc>
                <a:spcPct val="70000"/>
              </a:lnSpc>
              <a:buClr>
                <a:srgbClr val="509E2F"/>
              </a:buClr>
              <a:buSzPct val="112000"/>
              <a:buFont typeface="Wingdings" pitchFamily="2" charset="2"/>
              <a:buChar char="§"/>
            </a:pPr>
            <a:r>
              <a:rPr lang="nb-NO" sz="1600" dirty="0"/>
              <a:t>du har dobbeltklikket på en </a:t>
            </a:r>
          </a:p>
          <a:p>
            <a:pPr marL="342900" lvl="1" indent="-342900">
              <a:lnSpc>
                <a:spcPct val="70000"/>
              </a:lnSpc>
              <a:buClr>
                <a:srgbClr val="509E2F"/>
              </a:buClr>
              <a:buSzPct val="112000"/>
              <a:buFont typeface="Wingdings" pitchFamily="2" charset="2"/>
              <a:buChar char="§"/>
            </a:pPr>
            <a:r>
              <a:rPr lang="nb-NO" sz="1600" dirty="0"/>
              <a:t>arbeidsflyt. </a:t>
            </a:r>
          </a:p>
          <a:p>
            <a:pPr marL="342900" lvl="1" indent="-342900">
              <a:lnSpc>
                <a:spcPct val="70000"/>
              </a:lnSpc>
              <a:buClr>
                <a:srgbClr val="509E2F"/>
              </a:buClr>
              <a:buSzPct val="112000"/>
              <a:buFont typeface="Wingdings" pitchFamily="2" charset="2"/>
              <a:buChar char="§"/>
            </a:pPr>
            <a:r>
              <a:rPr lang="nb-NO" sz="1600" dirty="0"/>
              <a:t>Du kan redigere flyten ved å velge</a:t>
            </a:r>
          </a:p>
          <a:p>
            <a:pPr marL="342900" lvl="1" indent="-342900">
              <a:lnSpc>
                <a:spcPct val="70000"/>
              </a:lnSpc>
              <a:buClr>
                <a:srgbClr val="509E2F"/>
              </a:buClr>
              <a:buSzPct val="112000"/>
              <a:buFont typeface="Wingdings" pitchFamily="2" charset="2"/>
              <a:buChar char="§"/>
            </a:pPr>
            <a:r>
              <a:rPr lang="nb-NO" sz="1600" dirty="0"/>
              <a:t> trinn frem eller tilbake, samt å </a:t>
            </a:r>
          </a:p>
          <a:p>
            <a:pPr marL="342900" lvl="1" indent="-342900">
              <a:lnSpc>
                <a:spcPct val="70000"/>
              </a:lnSpc>
              <a:buClr>
                <a:srgbClr val="509E2F"/>
              </a:buClr>
              <a:buSzPct val="112000"/>
              <a:buFont typeface="Wingdings" pitchFamily="2" charset="2"/>
              <a:buChar char="§"/>
            </a:pPr>
            <a:r>
              <a:rPr lang="nb-NO" sz="1600" dirty="0"/>
              <a:t>overstyre forfall og løpedager.</a:t>
            </a:r>
          </a:p>
          <a:p>
            <a:pPr marL="342900" lvl="1" indent="-342900">
              <a:lnSpc>
                <a:spcPct val="70000"/>
              </a:lnSpc>
              <a:buClr>
                <a:srgbClr val="509E2F"/>
              </a:buClr>
              <a:buSzPct val="112000"/>
              <a:buFont typeface="Wingdings" pitchFamily="2" charset="2"/>
              <a:buChar char="§"/>
            </a:pPr>
            <a:r>
              <a:rPr lang="nb-NO" sz="1600" dirty="0"/>
              <a:t>Du kan slette flyten ved å velge X </a:t>
            </a:r>
          </a:p>
          <a:p>
            <a:pPr marL="342900" lvl="1" indent="-342900">
              <a:lnSpc>
                <a:spcPct val="70000"/>
              </a:lnSpc>
              <a:buClr>
                <a:srgbClr val="509E2F"/>
              </a:buClr>
              <a:buSzPct val="112000"/>
              <a:buFont typeface="Wingdings" pitchFamily="2" charset="2"/>
              <a:buChar char="§"/>
            </a:pPr>
            <a:r>
              <a:rPr lang="nb-NO" sz="1600" dirty="0"/>
              <a:t>og deretter bekrefte at du vil slette flyten. </a:t>
            </a:r>
          </a:p>
          <a:p>
            <a:pPr marL="342900" lvl="1" indent="-342900">
              <a:lnSpc>
                <a:spcPct val="70000"/>
              </a:lnSpc>
              <a:buClr>
                <a:srgbClr val="509E2F"/>
              </a:buClr>
              <a:buSzPct val="112000"/>
              <a:buFont typeface="Wingdings" pitchFamily="2" charset="2"/>
              <a:buChar char="§"/>
            </a:pPr>
            <a:r>
              <a:rPr lang="nb-NO" sz="1600" dirty="0"/>
              <a:t>Dersom du velge hvitt ark, legger du på en ny arbeidsflyt på saken. Her vil du få opp alle tilgjengelige arbeidsflyter som er registrert.</a:t>
            </a:r>
          </a:p>
          <a:p>
            <a:pPr marL="342900" lvl="1" indent="-342900">
              <a:lnSpc>
                <a:spcPct val="70000"/>
              </a:lnSpc>
              <a:buClr>
                <a:srgbClr val="509E2F"/>
              </a:buClr>
              <a:buSzPct val="112000"/>
              <a:buFont typeface="Wingdings" pitchFamily="2" charset="2"/>
              <a:buChar char="§"/>
            </a:pPr>
            <a:r>
              <a:rPr lang="nb-NO" sz="1600" dirty="0"/>
              <a:t>Når du starter en ny flyt vil første steg i arbeidsflyten legge seg på som historikk. Dersom dette er et brev er brevet nå klart til å skrives ut direkte fra saken eller fra dokumentutskrift</a:t>
            </a:r>
          </a:p>
          <a:p>
            <a:pPr marL="342900" lvl="1" indent="-342900">
              <a:lnSpc>
                <a:spcPct val="70000"/>
              </a:lnSpc>
              <a:buClr>
                <a:srgbClr val="509E2F"/>
              </a:buClr>
              <a:buSzPct val="112000"/>
              <a:buFont typeface="Wingdings" pitchFamily="2" charset="2"/>
              <a:buChar char="§"/>
            </a:pPr>
            <a:r>
              <a:rPr lang="nb-NO" sz="1600" dirty="0"/>
              <a:t>Når du oppretter ny flyt, kan du også velge å starte denne fram i tid. </a:t>
            </a:r>
          </a:p>
          <a:p>
            <a:pPr lvl="1" eaLnBrk="1" hangingPunct="1"/>
            <a:endParaRPr lang="nb-NO" sz="1600" dirty="0" smtClean="0"/>
          </a:p>
        </p:txBody>
      </p:sp>
      <p:sp>
        <p:nvSpPr>
          <p:cNvPr id="7" name="Rektangel 6"/>
          <p:cNvSpPr/>
          <p:nvPr/>
        </p:nvSpPr>
        <p:spPr>
          <a:xfrm>
            <a:off x="-252536" y="683985"/>
            <a:ext cx="8496944"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Bruk av arbeidsflyter i saksbehandlingen</a:t>
            </a:r>
          </a:p>
        </p:txBody>
      </p:sp>
      <p:sp>
        <p:nvSpPr>
          <p:cNvPr id="8"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291" y="1759052"/>
            <a:ext cx="3527189" cy="210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427642"/>
      </p:ext>
    </p:extLst>
  </p:cSld>
  <p:clrMapOvr>
    <a:masterClrMapping/>
  </p:clrMapOvr>
  <p:transition advTm="10203"/>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1772816"/>
            <a:ext cx="5904656" cy="5760640"/>
          </a:xfrm>
        </p:spPr>
        <p:txBody>
          <a:bodyPr>
            <a:normAutofit/>
          </a:bodyPr>
          <a:lstStyle/>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Når du høyreklikker i det grå feltet i saksbehandlingsbildet, kommer menyen til høyre opp. </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På de neste bildene skal vi gjennomgå </a:t>
            </a:r>
            <a:r>
              <a:rPr lang="nb-NO" sz="1600" dirty="0" smtClean="0"/>
              <a:t>samlesak</a:t>
            </a:r>
            <a:r>
              <a:rPr lang="nb-NO" sz="1600" dirty="0"/>
              <a:t>.</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Andre relevante valg er:</a:t>
            </a:r>
          </a:p>
          <a:p>
            <a:pPr marL="342900" lvl="1" indent="-342900">
              <a:lnSpc>
                <a:spcPct val="70000"/>
              </a:lnSpc>
              <a:buClr>
                <a:srgbClr val="509E2F"/>
              </a:buClr>
              <a:buSzPct val="112000"/>
              <a:buFont typeface="Wingdings" pitchFamily="2" charset="2"/>
              <a:buChar char="§"/>
            </a:pPr>
            <a:endParaRPr lang="nb-NO" sz="1600" dirty="0"/>
          </a:p>
          <a:p>
            <a:pPr marL="742950" lvl="2" indent="-342900">
              <a:lnSpc>
                <a:spcPct val="70000"/>
              </a:lnSpc>
              <a:buClr>
                <a:srgbClr val="509E2F"/>
              </a:buClr>
              <a:buSzPct val="112000"/>
              <a:buFont typeface="Wingdings" pitchFamily="2" charset="2"/>
              <a:buChar char="§"/>
            </a:pPr>
            <a:r>
              <a:rPr lang="nb-NO" sz="1400" dirty="0"/>
              <a:t>Dokumentarkiv, her ser du alle dokumenter lagret i dokumentarkivet fra saken</a:t>
            </a:r>
          </a:p>
          <a:p>
            <a:pPr marL="742950" lvl="2" indent="-342900">
              <a:lnSpc>
                <a:spcPct val="70000"/>
              </a:lnSpc>
              <a:buClr>
                <a:srgbClr val="509E2F"/>
              </a:buClr>
              <a:buSzPct val="112000"/>
              <a:buFont typeface="Wingdings" pitchFamily="2" charset="2"/>
              <a:buChar char="§"/>
            </a:pPr>
            <a:r>
              <a:rPr lang="nb-NO" sz="1400" dirty="0"/>
              <a:t>Siste saker viser de siste sakene du har vært inne på. </a:t>
            </a:r>
          </a:p>
          <a:p>
            <a:pPr marL="742950" lvl="2" indent="-342900">
              <a:lnSpc>
                <a:spcPct val="70000"/>
              </a:lnSpc>
              <a:buClr>
                <a:srgbClr val="509E2F"/>
              </a:buClr>
              <a:buSzPct val="112000"/>
              <a:buFont typeface="Wingdings" pitchFamily="2" charset="2"/>
              <a:buChar char="§"/>
            </a:pPr>
            <a:r>
              <a:rPr lang="nb-NO" sz="1400" dirty="0"/>
              <a:t>Rentespesifikasjon, dersom du ønsker å skrive ut rentespesifikasjonen manuelt. Rentespesifikasjonen i </a:t>
            </a:r>
            <a:r>
              <a:rPr lang="nb-NO" sz="1400" dirty="0" err="1"/>
              <a:t>Procasso</a:t>
            </a:r>
            <a:r>
              <a:rPr lang="nb-NO" sz="1400" dirty="0"/>
              <a:t> er god, dersom det er spørsmål knyttet til renter, start prosessen med å skrive ut en rentespesifikasjon.</a:t>
            </a:r>
          </a:p>
          <a:p>
            <a:pPr lvl="1" eaLnBrk="1" hangingPunct="1"/>
            <a:endParaRPr lang="nb-NO" sz="1500" dirty="0" smtClean="0"/>
          </a:p>
        </p:txBody>
      </p:sp>
      <p:pic>
        <p:nvPicPr>
          <p:cNvPr id="6"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58" t="26145" r="59615" b="13644"/>
          <a:stretch/>
        </p:blipFill>
        <p:spPr bwMode="auto">
          <a:xfrm>
            <a:off x="6948264" y="1412776"/>
            <a:ext cx="2189408" cy="528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4294967295"/>
          </p:nvPr>
        </p:nvSpPr>
        <p:spPr>
          <a:xfrm>
            <a:off x="6553200" y="6245225"/>
            <a:ext cx="2133600" cy="476251"/>
          </a:xfrm>
          <a:prstGeom prst="rect">
            <a:avLst/>
          </a:prstGeom>
        </p:spPr>
        <p:txBody>
          <a:bodyPr/>
          <a:lstStyle/>
          <a:p>
            <a:pPr algn="r">
              <a:defRPr/>
            </a:pPr>
            <a:fld id="{69E5A46D-8979-4DD3-97C0-D1C561FC95A3}" type="slidenum">
              <a:rPr lang="nb-NO" smtClean="0"/>
              <a:pPr algn="r">
                <a:defRPr/>
              </a:pPr>
              <a:t>33</a:t>
            </a:fld>
            <a:endParaRPr lang="nb-NO" dirty="0"/>
          </a:p>
        </p:txBody>
      </p:sp>
      <p:sp>
        <p:nvSpPr>
          <p:cNvPr id="8" name="Rektangel 7"/>
          <p:cNvSpPr/>
          <p:nvPr/>
        </p:nvSpPr>
        <p:spPr>
          <a:xfrm>
            <a:off x="323528" y="755993"/>
            <a:ext cx="7632848"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Høyreklikkmeny i saksbehandlingsbildet</a:t>
            </a:r>
          </a:p>
        </p:txBody>
      </p:sp>
    </p:spTree>
    <p:extLst>
      <p:ext uri="{BB962C8B-B14F-4D97-AF65-F5344CB8AC3E}">
        <p14:creationId xmlns:p14="http://schemas.microsoft.com/office/powerpoint/2010/main" val="2372155575"/>
      </p:ext>
    </p:extLst>
  </p:cSld>
  <p:clrMapOvr>
    <a:masterClrMapping/>
  </p:clrMapOvr>
  <p:transition advTm="10203"/>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39552" y="3328162"/>
            <a:ext cx="6912768" cy="3917262"/>
          </a:xfrm>
        </p:spPr>
        <p:txBody>
          <a:bodyPr>
            <a:normAutofit/>
          </a:bodyPr>
          <a:lstStyle/>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Samlesak kan benyttes selv om saker er registrert på forskjellige kreditorer/reskontrotyper</a:t>
            </a:r>
          </a:p>
          <a:p>
            <a:pPr marL="342900" lvl="1" indent="-342900">
              <a:lnSpc>
                <a:spcPct val="70000"/>
              </a:lnSpc>
              <a:buClr>
                <a:srgbClr val="509E2F"/>
              </a:buClr>
              <a:buSzPct val="112000"/>
              <a:buFont typeface="Wingdings" pitchFamily="2" charset="2"/>
              <a:buChar char="§"/>
            </a:pPr>
            <a:r>
              <a:rPr lang="nb-NO" sz="1600" dirty="0"/>
              <a:t>Kan også benyttes dersom det har vært innbetalinger på sakene eller at sakene har tvangsgrunnlag. </a:t>
            </a:r>
          </a:p>
          <a:p>
            <a:pPr marL="342900" lvl="1" indent="-342900">
              <a:lnSpc>
                <a:spcPct val="70000"/>
              </a:lnSpc>
              <a:buClr>
                <a:srgbClr val="509E2F"/>
              </a:buClr>
              <a:buSzPct val="112000"/>
              <a:buFont typeface="Wingdings" pitchFamily="2" charset="2"/>
              <a:buChar char="§"/>
            </a:pPr>
            <a:r>
              <a:rPr lang="nb-NO" sz="1600" dirty="0"/>
              <a:t>Ofte vil man ikke samle kommunale avgifter med andre krav, men det er ingen sperre for dette i </a:t>
            </a:r>
            <a:r>
              <a:rPr lang="nb-NO" sz="1600" dirty="0" err="1"/>
              <a:t>Procasso</a:t>
            </a:r>
            <a:r>
              <a:rPr lang="nb-NO" sz="1600" dirty="0"/>
              <a:t> og det kan være tilfeller hvor man ønsker å samle på tvers av disse kravtypene.</a:t>
            </a:r>
          </a:p>
          <a:p>
            <a:pPr marL="342900" lvl="1" indent="-342900">
              <a:lnSpc>
                <a:spcPct val="70000"/>
              </a:lnSpc>
              <a:buClr>
                <a:srgbClr val="509E2F"/>
              </a:buClr>
              <a:buSzPct val="112000"/>
              <a:buFont typeface="Wingdings" pitchFamily="2" charset="2"/>
              <a:buChar char="§"/>
            </a:pPr>
            <a:r>
              <a:rPr lang="nb-NO" sz="1600" dirty="0"/>
              <a:t>I tilfellet ovenfor har skyldner 3 aktive saker, en av disse sakene er kommunale avgifter. </a:t>
            </a:r>
          </a:p>
          <a:p>
            <a:pPr lvl="1" eaLnBrk="1" hangingPunct="1"/>
            <a:endParaRPr lang="nb-NO" sz="1600" dirty="0" smtClean="0"/>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947"/>
          <a:stretch/>
        </p:blipFill>
        <p:spPr bwMode="auto">
          <a:xfrm>
            <a:off x="971600" y="1831818"/>
            <a:ext cx="5919155" cy="145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p:cNvSpPr/>
          <p:nvPr/>
        </p:nvSpPr>
        <p:spPr>
          <a:xfrm>
            <a:off x="-540568" y="683985"/>
            <a:ext cx="4464496" cy="584775"/>
          </a:xfrm>
          <a:prstGeom prst="rect">
            <a:avLst/>
          </a:prstGeom>
        </p:spPr>
        <p:txBody>
          <a:bodyPr wrap="square">
            <a:spAutoFit/>
          </a:bodyPr>
          <a:lstStyle/>
          <a:p>
            <a:pPr lvl="0" algn="ctr">
              <a:spcBef>
                <a:spcPct val="0"/>
              </a:spcBef>
              <a:defRPr/>
            </a:pPr>
            <a:r>
              <a:rPr lang="nb-NO" sz="3200" dirty="0" err="1">
                <a:solidFill>
                  <a:srgbClr val="509E2F"/>
                </a:solidFill>
                <a:latin typeface="Stag Sans Light" pitchFamily="34" charset="0"/>
                <a:ea typeface="+mj-ea"/>
                <a:cs typeface="+mj-cs"/>
              </a:rPr>
              <a:t>Samlesak</a:t>
            </a:r>
            <a:endParaRPr lang="nb-NO" sz="3200" dirty="0">
              <a:solidFill>
                <a:srgbClr val="509E2F"/>
              </a:solidFill>
              <a:latin typeface="Stag Sans Light" pitchFamily="34" charset="0"/>
              <a:ea typeface="+mj-ea"/>
              <a:cs typeface="+mj-cs"/>
            </a:endParaRPr>
          </a:p>
        </p:txBody>
      </p:sp>
      <p:sp>
        <p:nvSpPr>
          <p:cNvPr id="9"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69467078"/>
      </p:ext>
    </p:extLst>
  </p:cSld>
  <p:clrMapOvr>
    <a:masterClrMapping/>
  </p:clrMapOvr>
  <p:transition advTm="10203"/>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611560" y="4221088"/>
            <a:ext cx="8028384" cy="2808312"/>
          </a:xfrm>
        </p:spPr>
        <p:txBody>
          <a:bodyPr>
            <a:normAutofit/>
          </a:bodyPr>
          <a:lstStyle/>
          <a:p>
            <a:pPr marL="342900" lvl="1" indent="-342900">
              <a:lnSpc>
                <a:spcPct val="70000"/>
              </a:lnSpc>
              <a:buClr>
                <a:srgbClr val="509E2F"/>
              </a:buClr>
              <a:buSzPct val="112000"/>
              <a:buFont typeface="Wingdings" pitchFamily="2" charset="2"/>
              <a:buChar char="§"/>
            </a:pPr>
            <a:r>
              <a:rPr lang="nb-NO" sz="1600" dirty="0"/>
              <a:t>Når jeg høyreklikker på en av skyldners saker i saksbehandlingsbildet, kommer bildet ovenfor opp.</a:t>
            </a:r>
          </a:p>
          <a:p>
            <a:pPr marL="342900" lvl="1" indent="-342900">
              <a:lnSpc>
                <a:spcPct val="70000"/>
              </a:lnSpc>
              <a:buClr>
                <a:srgbClr val="509E2F"/>
              </a:buClr>
              <a:buSzPct val="112000"/>
              <a:buFont typeface="Wingdings" pitchFamily="2" charset="2"/>
              <a:buChar char="§"/>
            </a:pPr>
            <a:r>
              <a:rPr lang="nb-NO" sz="1600" dirty="0"/>
              <a:t>Her har jeg tilstrekkelig informasjon til å vurdere hvilke saker jeg ønsker å ta med i samlesaken. Disse sakene huker jeg av i kolonnen aktiv,</a:t>
            </a:r>
          </a:p>
          <a:p>
            <a:pPr marL="342900" lvl="1" indent="-342900">
              <a:lnSpc>
                <a:spcPct val="70000"/>
              </a:lnSpc>
              <a:buClr>
                <a:srgbClr val="509E2F"/>
              </a:buClr>
              <a:buSzPct val="112000"/>
              <a:buFont typeface="Wingdings" pitchFamily="2" charset="2"/>
              <a:buChar char="§"/>
            </a:pPr>
            <a:r>
              <a:rPr lang="nb-NO" sz="1600" dirty="0"/>
              <a:t>Gjør valg på fast fordeling eller hovedstol først , trykk deretter ok. </a:t>
            </a:r>
          </a:p>
          <a:p>
            <a:pPr marL="342900" lvl="1" indent="-342900">
              <a:lnSpc>
                <a:spcPct val="70000"/>
              </a:lnSpc>
              <a:buClr>
                <a:srgbClr val="509E2F"/>
              </a:buClr>
              <a:buSzPct val="112000"/>
              <a:buFont typeface="Wingdings" pitchFamily="2" charset="2"/>
              <a:buChar char="§"/>
            </a:pPr>
            <a:r>
              <a:rPr lang="nb-NO" sz="1600" dirty="0"/>
              <a:t>Når jeg har trykket ok får jeg opp spørsmål om sakene i samlingen skal re kalkuleres. Dersom du svarer ja, vil gebyrene på sakene som blir tatt inn i samlingen postert til 0. Arbeidsflyt på samlesaken videre skal da postere et samlet korrekt gebyr på samlesaken</a:t>
            </a:r>
            <a:r>
              <a:rPr lang="nb-NO" sz="1600" dirty="0" smtClean="0"/>
              <a:t>.</a:t>
            </a:r>
          </a:p>
          <a:p>
            <a:pPr marL="342900" lvl="1" indent="-342900">
              <a:lnSpc>
                <a:spcPct val="70000"/>
              </a:lnSpc>
              <a:buClr>
                <a:srgbClr val="509E2F"/>
              </a:buClr>
              <a:buSzPct val="112000"/>
              <a:buFont typeface="Wingdings" pitchFamily="2" charset="2"/>
              <a:buChar char="§"/>
            </a:pPr>
            <a:r>
              <a:rPr lang="nb-NO" sz="1600" dirty="0" smtClean="0"/>
              <a:t>Ikke </a:t>
            </a:r>
            <a:r>
              <a:rPr lang="nb-NO" sz="1600" dirty="0" err="1" smtClean="0"/>
              <a:t>rekalkulere</a:t>
            </a:r>
            <a:r>
              <a:rPr lang="nb-NO" sz="1600" dirty="0" smtClean="0"/>
              <a:t> ved </a:t>
            </a:r>
            <a:r>
              <a:rPr lang="nb-NO" sz="1600" dirty="0" err="1" smtClean="0"/>
              <a:t>annordningsprinsippet</a:t>
            </a:r>
            <a:r>
              <a:rPr lang="nb-NO" sz="1600" dirty="0" smtClean="0"/>
              <a:t> </a:t>
            </a:r>
            <a:endParaRPr lang="nb-NO" sz="1600" dirty="0"/>
          </a:p>
          <a:p>
            <a:pPr lvl="1" eaLnBrk="1" hangingPunct="1"/>
            <a:endParaRPr lang="nb-NO" sz="1100" dirty="0" smtClean="0">
              <a:latin typeface="Verdana"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1353" y="2451224"/>
            <a:ext cx="2283135" cy="90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p:cNvSpPr/>
          <p:nvPr/>
        </p:nvSpPr>
        <p:spPr>
          <a:xfrm>
            <a:off x="-612576" y="683985"/>
            <a:ext cx="4392488" cy="584775"/>
          </a:xfrm>
          <a:prstGeom prst="rect">
            <a:avLst/>
          </a:prstGeom>
        </p:spPr>
        <p:txBody>
          <a:bodyPr wrap="square">
            <a:spAutoFit/>
          </a:bodyPr>
          <a:lstStyle/>
          <a:p>
            <a:pPr lvl="0" algn="ctr">
              <a:spcBef>
                <a:spcPct val="0"/>
              </a:spcBef>
              <a:defRPr/>
            </a:pPr>
            <a:r>
              <a:rPr lang="nb-NO" sz="3200" dirty="0" err="1">
                <a:solidFill>
                  <a:srgbClr val="509E2F"/>
                </a:solidFill>
                <a:latin typeface="Stag Sans Light" pitchFamily="34" charset="0"/>
                <a:ea typeface="+mj-ea"/>
                <a:cs typeface="+mj-cs"/>
              </a:rPr>
              <a:t>Samlesak</a:t>
            </a:r>
            <a:endParaRPr lang="nb-NO" sz="3200" dirty="0">
              <a:solidFill>
                <a:srgbClr val="509E2F"/>
              </a:solidFill>
              <a:latin typeface="Stag Sans Light" pitchFamily="34" charset="0"/>
              <a:ea typeface="+mj-ea"/>
              <a:cs typeface="+mj-cs"/>
            </a:endParaRPr>
          </a:p>
        </p:txBody>
      </p:sp>
      <p:sp>
        <p:nvSpPr>
          <p:cNvPr id="9"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46" y="1556792"/>
            <a:ext cx="560774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278008"/>
      </p:ext>
    </p:extLst>
  </p:cSld>
  <p:clrMapOvr>
    <a:masterClrMapping/>
  </p:clrMapOvr>
  <p:transition advTm="1020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04056" y="4221088"/>
            <a:ext cx="8028384" cy="3240360"/>
          </a:xfrm>
        </p:spPr>
        <p:txBody>
          <a:bodyPr>
            <a:normAutofit/>
          </a:bodyPr>
          <a:lstStyle/>
          <a:p>
            <a:pPr>
              <a:lnSpc>
                <a:spcPct val="80000"/>
              </a:lnSpc>
              <a:buClr>
                <a:srgbClr val="009900"/>
              </a:buClr>
            </a:pPr>
            <a:r>
              <a:rPr lang="nb-NO" sz="1500" dirty="0" smtClean="0"/>
              <a:t>Når en samlesak er opprettet, vil det komme en knapp i saksbehandlingsbildet på de sakene som er en del av samlesaken</a:t>
            </a:r>
          </a:p>
          <a:p>
            <a:pPr>
              <a:lnSpc>
                <a:spcPct val="80000"/>
              </a:lnSpc>
              <a:buClr>
                <a:srgbClr val="009900"/>
              </a:buClr>
            </a:pPr>
            <a:r>
              <a:rPr lang="nb-NO" sz="1500" dirty="0" smtClean="0"/>
              <a:t>Når du trykker på denne knappen vil bildet ovenfor komme opp. Her fremkommer skyldners aktive saker og sakene som er en del av samlesaken er avkrysset.</a:t>
            </a:r>
          </a:p>
          <a:p>
            <a:pPr>
              <a:lnSpc>
                <a:spcPct val="80000"/>
              </a:lnSpc>
              <a:buClr>
                <a:srgbClr val="009900"/>
              </a:buClr>
            </a:pPr>
            <a:r>
              <a:rPr lang="nb-NO" sz="1500" dirty="0" smtClean="0"/>
              <a:t>Dette bildet benyttes dersom du ønsker å legge til eller fjerne saker som er en del av samlesaken. </a:t>
            </a:r>
          </a:p>
          <a:p>
            <a:pPr>
              <a:lnSpc>
                <a:spcPct val="80000"/>
              </a:lnSpc>
              <a:buClr>
                <a:srgbClr val="009900"/>
              </a:buClr>
            </a:pPr>
            <a:r>
              <a:rPr lang="nb-NO" sz="1500" dirty="0" smtClean="0"/>
              <a:t>Saken som er med uthevet skrift, er hovedsaken i samlesaken. </a:t>
            </a:r>
          </a:p>
          <a:p>
            <a:pPr>
              <a:lnSpc>
                <a:spcPct val="80000"/>
              </a:lnSpc>
              <a:buClr>
                <a:srgbClr val="009900"/>
              </a:buClr>
            </a:pPr>
            <a:r>
              <a:rPr lang="nb-NO" sz="1500" dirty="0" smtClean="0"/>
              <a:t>I tillegg til samlesaksknappen vil det øverst til venstre i saksbehandlingsbildet være markert i rødt om sak er hovedsak eller </a:t>
            </a:r>
            <a:r>
              <a:rPr lang="nb-NO" sz="1500" dirty="0" err="1" smtClean="0"/>
              <a:t>undersak</a:t>
            </a:r>
            <a:r>
              <a:rPr lang="nb-NO" sz="1500" dirty="0" smtClean="0"/>
              <a:t> i samlingen.  </a:t>
            </a:r>
            <a:endParaRPr lang="nb-NO" sz="1500" dirty="0"/>
          </a:p>
          <a:p>
            <a:pPr lvl="1" eaLnBrk="1" hangingPunct="1"/>
            <a:endParaRPr lang="nb-NO" sz="1500" dirty="0" smtClean="0"/>
          </a:p>
        </p:txBody>
      </p:sp>
      <p:sp>
        <p:nvSpPr>
          <p:cNvPr id="7" name="Rektangel 6"/>
          <p:cNvSpPr/>
          <p:nvPr/>
        </p:nvSpPr>
        <p:spPr>
          <a:xfrm>
            <a:off x="-828600" y="683985"/>
            <a:ext cx="4248472" cy="584775"/>
          </a:xfrm>
          <a:prstGeom prst="rect">
            <a:avLst/>
          </a:prstGeom>
        </p:spPr>
        <p:txBody>
          <a:bodyPr wrap="square">
            <a:spAutoFit/>
          </a:bodyPr>
          <a:lstStyle/>
          <a:p>
            <a:pPr lvl="0" algn="ctr">
              <a:spcBef>
                <a:spcPct val="0"/>
              </a:spcBef>
              <a:defRPr/>
            </a:pPr>
            <a:r>
              <a:rPr lang="nb-NO" sz="3200" dirty="0" err="1">
                <a:solidFill>
                  <a:srgbClr val="509E2F"/>
                </a:solidFill>
                <a:latin typeface="Stag Sans Light" pitchFamily="34" charset="0"/>
                <a:ea typeface="+mj-ea"/>
                <a:cs typeface="+mj-cs"/>
              </a:rPr>
              <a:t>Samlesak</a:t>
            </a:r>
            <a:endParaRPr lang="nb-NO" sz="3200" dirty="0">
              <a:solidFill>
                <a:srgbClr val="509E2F"/>
              </a:solidFill>
              <a:latin typeface="Stag Sans Light" pitchFamily="34" charset="0"/>
              <a:ea typeface="+mj-ea"/>
              <a:cs typeface="+mj-cs"/>
            </a:endParaRPr>
          </a:p>
        </p:txBody>
      </p:sp>
      <p:sp>
        <p:nvSpPr>
          <p:cNvPr id="8"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 y="1619370"/>
            <a:ext cx="5148064" cy="231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123" r="3824"/>
          <a:stretch/>
        </p:blipFill>
        <p:spPr bwMode="auto">
          <a:xfrm>
            <a:off x="6719639" y="2924944"/>
            <a:ext cx="2172841" cy="42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639" y="2132856"/>
            <a:ext cx="2172841" cy="4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019487"/>
      </p:ext>
    </p:extLst>
  </p:cSld>
  <p:clrMapOvr>
    <a:masterClrMapping/>
  </p:clrMapOvr>
  <p:transition advTm="10203"/>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23528" y="1844824"/>
            <a:ext cx="8028384" cy="5256584"/>
          </a:xfrm>
        </p:spPr>
        <p:txBody>
          <a:bodyPr>
            <a:normAutofit/>
          </a:bodyPr>
          <a:lstStyle/>
          <a:p>
            <a:pPr marL="342900" lvl="1" indent="-342900">
              <a:lnSpc>
                <a:spcPct val="70000"/>
              </a:lnSpc>
              <a:buClr>
                <a:srgbClr val="509E2F"/>
              </a:buClr>
              <a:buSzPct val="112000"/>
              <a:buFont typeface="Wingdings" pitchFamily="2" charset="2"/>
              <a:buChar char="§"/>
            </a:pPr>
            <a:r>
              <a:rPr lang="nb-NO" sz="1600" dirty="0"/>
              <a:t>Saksbehandlingen videre vil skje fra hovedsaken. Dersom du begynner å gjøre saksbehandling fra en annen sak i samlesaken, vil du få melding om at du ikke arbeider med samlesaken. </a:t>
            </a:r>
          </a:p>
          <a:p>
            <a:pPr marL="342900" lvl="1" indent="-342900">
              <a:lnSpc>
                <a:spcPct val="70000"/>
              </a:lnSpc>
              <a:buClr>
                <a:srgbClr val="509E2F"/>
              </a:buClr>
              <a:buSzPct val="112000"/>
              <a:buFont typeface="Wingdings" pitchFamily="2" charset="2"/>
              <a:buChar char="§"/>
            </a:pPr>
            <a:r>
              <a:rPr lang="nb-NO" sz="1600" dirty="0"/>
              <a:t>Når en samlesak opprettes lages det også en egen kid for samlesaken, som fremkommer i saksbehandlingsbildet. Når det kommer en innbetaling på en samlesak kid vil innbetalingen fordele seg andelsmessig eller utfra eldste faktura først. De fleste kommuner velger inndekning i forhold til alder under systemadministrasjon / systeminnstillinger.</a:t>
            </a:r>
          </a:p>
          <a:p>
            <a:pPr marL="342900" lvl="1" indent="-342900">
              <a:lnSpc>
                <a:spcPct val="70000"/>
              </a:lnSpc>
              <a:buClr>
                <a:srgbClr val="509E2F"/>
              </a:buClr>
              <a:buSzPct val="112000"/>
              <a:buFont typeface="Wingdings" pitchFamily="2" charset="2"/>
              <a:buChar char="§"/>
            </a:pPr>
            <a:r>
              <a:rPr lang="nb-NO" sz="1600" dirty="0"/>
              <a:t>Hvis man ikke lager samlesak i forbindelse med avdragsordning, vil man gjerne legge på en arbeidsflyt på hovedsaken. Dersom det blir lagt på en aktivitet med gebyr, vil gebyret legge seg på hovedsaken i samlingen . </a:t>
            </a:r>
          </a:p>
          <a:p>
            <a:pPr marL="342900" lvl="1" indent="-342900">
              <a:lnSpc>
                <a:spcPct val="70000"/>
              </a:lnSpc>
              <a:buClr>
                <a:srgbClr val="509E2F"/>
              </a:buClr>
              <a:buSzPct val="112000"/>
              <a:buFont typeface="Wingdings" pitchFamily="2" charset="2"/>
              <a:buChar char="§"/>
            </a:pPr>
            <a:r>
              <a:rPr lang="nb-NO" sz="1600" dirty="0"/>
              <a:t>Brev som blir skrevet ut vil få konvolutt og bli lagret i dokumentarkivet på hovedsaken. Aktiviteten vil fremkomme som historikk med et samlesak-ikon på undersakene og ligge lagret i dokumentarkivet.</a:t>
            </a:r>
          </a:p>
          <a:p>
            <a:pPr marL="342900" lvl="1" indent="-342900">
              <a:lnSpc>
                <a:spcPct val="70000"/>
              </a:lnSpc>
              <a:buClr>
                <a:srgbClr val="509E2F"/>
              </a:buClr>
              <a:buSzPct val="112000"/>
              <a:buFont typeface="Wingdings" pitchFamily="2" charset="2"/>
              <a:buChar char="§"/>
            </a:pPr>
            <a:r>
              <a:rPr lang="nb-NO" sz="1600" dirty="0"/>
              <a:t>Når en sak blir lagt til en samlesak vil det bli lagt på en 796 kode. Hvis en sak fjernes vil det komme på en </a:t>
            </a:r>
            <a:r>
              <a:rPr lang="nb-NO" sz="1600" dirty="0" smtClean="0"/>
              <a:t>790 </a:t>
            </a:r>
            <a:r>
              <a:rPr lang="nb-NO" sz="1600" dirty="0"/>
              <a:t>kode. </a:t>
            </a:r>
          </a:p>
          <a:p>
            <a:pPr lvl="1" eaLnBrk="1" hangingPunct="1"/>
            <a:endParaRPr lang="nb-NO" sz="1050" dirty="0" smtClean="0"/>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10" t="41666" r="12687" b="51041"/>
          <a:stretch/>
        </p:blipFill>
        <p:spPr bwMode="auto">
          <a:xfrm>
            <a:off x="246615" y="5301208"/>
            <a:ext cx="8865678" cy="57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p:cNvSpPr/>
          <p:nvPr/>
        </p:nvSpPr>
        <p:spPr>
          <a:xfrm>
            <a:off x="-540568" y="683985"/>
            <a:ext cx="3600400"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Samlesak</a:t>
            </a:r>
          </a:p>
        </p:txBody>
      </p:sp>
      <p:sp>
        <p:nvSpPr>
          <p:cNvPr id="9" name="Slide Number Placeholder 6"/>
          <p:cNvSpPr txBox="1">
            <a:spLocks/>
          </p:cNvSpPr>
          <p:nvPr/>
        </p:nvSpPr>
        <p:spPr>
          <a:xfrm>
            <a:off x="8172400" y="6265117"/>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42401424"/>
      </p:ext>
    </p:extLst>
  </p:cSld>
  <p:clrMapOvr>
    <a:masterClrMapping/>
  </p:clrMapOvr>
  <p:transition advTm="10203"/>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692696"/>
            <a:ext cx="8496944" cy="584775"/>
          </a:xfrm>
          <a:prstGeom prst="rect">
            <a:avLst/>
          </a:prstGeom>
          <a:noFill/>
        </p:spPr>
        <p:txBody>
          <a:bodyPr wrap="square" rtlCol="0">
            <a:spAutoFit/>
          </a:bodyPr>
          <a:lstStyle/>
          <a:p>
            <a:pPr>
              <a:spcBef>
                <a:spcPct val="0"/>
              </a:spcBef>
              <a:defRPr/>
            </a:pPr>
            <a:r>
              <a:rPr lang="nb-NO" sz="3200" dirty="0">
                <a:solidFill>
                  <a:srgbClr val="509E2F"/>
                </a:solidFill>
                <a:latin typeface="Stag Sans Light" pitchFamily="34" charset="0"/>
                <a:ea typeface="+mj-ea"/>
                <a:cs typeface="+mj-cs"/>
              </a:rPr>
              <a:t>Inndekningsrekkefølge samlesak</a:t>
            </a:r>
          </a:p>
        </p:txBody>
      </p:sp>
      <p:sp>
        <p:nvSpPr>
          <p:cNvPr id="4" name="Rektangel 3"/>
          <p:cNvSpPr/>
          <p:nvPr/>
        </p:nvSpPr>
        <p:spPr>
          <a:xfrm>
            <a:off x="467544" y="1556792"/>
            <a:ext cx="7992888" cy="1077218"/>
          </a:xfrm>
          <a:prstGeom prst="rect">
            <a:avLst/>
          </a:prstGeom>
        </p:spPr>
        <p:txBody>
          <a:bodyPr wrap="square">
            <a:spAutoFit/>
          </a:bodyPr>
          <a:lstStyle/>
          <a:p>
            <a:r>
              <a:rPr lang="nb-NO" sz="1600" dirty="0">
                <a:solidFill>
                  <a:prstClr val="black"/>
                </a:solidFill>
                <a:latin typeface="Verdana" panose="020B0604030504040204" pitchFamily="34" charset="0"/>
                <a:ea typeface="Verdana" panose="020B0604030504040204" pitchFamily="34" charset="0"/>
                <a:cs typeface="Verdana" panose="020B0604030504040204" pitchFamily="34" charset="0"/>
              </a:rPr>
              <a:t>Man kan nå velge mellom å dekke inn eldste faktura først eller andelsmessig fordeling per sak. </a:t>
            </a:r>
            <a:endParaRPr lang="nb-NO" sz="16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nb-NO"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Dette </a:t>
            </a:r>
            <a:r>
              <a:rPr lang="nb-NO" sz="1600" dirty="0">
                <a:solidFill>
                  <a:prstClr val="black"/>
                </a:solidFill>
                <a:latin typeface="Verdana" panose="020B0604030504040204" pitchFamily="34" charset="0"/>
                <a:ea typeface="Verdana" panose="020B0604030504040204" pitchFamily="34" charset="0"/>
                <a:cs typeface="Verdana" panose="020B0604030504040204" pitchFamily="34" charset="0"/>
              </a:rPr>
              <a:t>velges i systemadministrasjon – </a:t>
            </a:r>
            <a:r>
              <a:rPr lang="nb-NO"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systeminnstillinger </a:t>
            </a:r>
            <a:r>
              <a:rPr lang="nb-NO" sz="1600" dirty="0">
                <a:solidFill>
                  <a:prstClr val="black"/>
                </a:solidFill>
                <a:latin typeface="Verdana" panose="020B0604030504040204" pitchFamily="34" charset="0"/>
                <a:ea typeface="Verdana" panose="020B0604030504040204" pitchFamily="34" charset="0"/>
                <a:cs typeface="Verdana" panose="020B0604030504040204" pitchFamily="34" charset="0"/>
              </a:rPr>
              <a:t>– andre </a:t>
            </a:r>
            <a:r>
              <a:rPr lang="nb-NO"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parametre:</a:t>
            </a:r>
            <a:endParaRPr lang="nb-NO" sz="1600"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229" y="2492896"/>
            <a:ext cx="63912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534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1187624" y="2305675"/>
            <a:ext cx="6840760" cy="3888458"/>
          </a:xfrm>
        </p:spPr>
        <p:txBody>
          <a:bodyPr/>
          <a:lstStyle/>
          <a:p>
            <a:pPr marL="0" indent="0">
              <a:lnSpc>
                <a:spcPct val="80000"/>
              </a:lnSpc>
              <a:buClr>
                <a:srgbClr val="003366"/>
              </a:buClr>
              <a:buNone/>
            </a:pPr>
            <a:endParaRPr lang="nb-NO" sz="2400" dirty="0">
              <a:latin typeface="Verdana" pitchFamily="34" charset="0"/>
              <a:ea typeface="Verdana" pitchFamily="34" charset="0"/>
              <a:cs typeface="Verdana" pitchFamily="34" charset="0"/>
            </a:endParaRPr>
          </a:p>
          <a:p>
            <a:pPr lvl="1" eaLnBrk="1" hangingPunct="1"/>
            <a:endParaRPr lang="nb-NO" sz="1600" dirty="0" smtClean="0">
              <a:latin typeface="Verdana" pitchFamily="34" charset="0"/>
            </a:endParaRPr>
          </a:p>
        </p:txBody>
      </p:sp>
      <p:sp>
        <p:nvSpPr>
          <p:cNvPr id="8" name="Rektangel 7"/>
          <p:cNvSpPr/>
          <p:nvPr/>
        </p:nvSpPr>
        <p:spPr>
          <a:xfrm>
            <a:off x="-252536" y="692696"/>
            <a:ext cx="8064896"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Saksinformasjonsbildet – hurtigtast F2</a:t>
            </a:r>
          </a:p>
        </p:txBody>
      </p:sp>
      <p:sp>
        <p:nvSpPr>
          <p:cNvPr id="9"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88" y="2060848"/>
            <a:ext cx="817240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923110"/>
      </p:ext>
    </p:extLst>
  </p:cSld>
  <p:clrMapOvr>
    <a:masterClrMapping/>
  </p:clrMapOvr>
  <p:transition advTm="1020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487016" y="404664"/>
            <a:ext cx="7355160" cy="1152128"/>
          </a:xfrm>
        </p:spPr>
        <p:txBody>
          <a:bodyPr>
            <a:normAutofit/>
          </a:bodyPr>
          <a:lstStyle/>
          <a:p>
            <a:pPr algn="ctr"/>
            <a:r>
              <a:rPr lang="nb-NO" b="1" dirty="0"/>
              <a:t> </a:t>
            </a:r>
            <a:r>
              <a:rPr lang="nb-NO" dirty="0" smtClean="0"/>
              <a:t>Agenda fortsetter</a:t>
            </a:r>
            <a:endParaRPr lang="nb-NO" dirty="0"/>
          </a:p>
        </p:txBody>
      </p:sp>
      <p:sp>
        <p:nvSpPr>
          <p:cNvPr id="6" name="Plassholder for innhold 5"/>
          <p:cNvSpPr>
            <a:spLocks noGrp="1"/>
          </p:cNvSpPr>
          <p:nvPr>
            <p:ph sz="half" idx="1"/>
          </p:nvPr>
        </p:nvSpPr>
        <p:spPr>
          <a:xfrm>
            <a:off x="395536" y="1927373"/>
            <a:ext cx="7344816" cy="4525963"/>
          </a:xfrm>
        </p:spPr>
        <p:txBody>
          <a:bodyPr>
            <a:noAutofit/>
          </a:bodyPr>
          <a:lstStyle/>
          <a:p>
            <a:r>
              <a:rPr lang="nb-NO" sz="2000" dirty="0" smtClean="0">
                <a:ea typeface="Verdana" pitchFamily="34" charset="0"/>
                <a:cs typeface="Verdana" pitchFamily="34" charset="0"/>
              </a:rPr>
              <a:t>Høyreklikkmeny i saksbehandlingsbildet, med vekt på samlesak ,side </a:t>
            </a:r>
            <a:r>
              <a:rPr lang="nb-NO" sz="2000" dirty="0" smtClean="0"/>
              <a:t>33 </a:t>
            </a:r>
            <a:r>
              <a:rPr lang="nb-NO" sz="2000" dirty="0" smtClean="0">
                <a:ea typeface="Verdana" pitchFamily="34" charset="0"/>
                <a:cs typeface="Verdana" pitchFamily="34" charset="0"/>
              </a:rPr>
              <a:t>til 38</a:t>
            </a:r>
          </a:p>
          <a:p>
            <a:r>
              <a:rPr lang="nb-NO" sz="2000" dirty="0" smtClean="0">
                <a:ea typeface="Verdana" pitchFamily="34" charset="0"/>
                <a:cs typeface="Verdana" pitchFamily="34" charset="0"/>
              </a:rPr>
              <a:t>Saksinformasjonsbildet, hurtigtast F2, side 39 til 40</a:t>
            </a:r>
          </a:p>
          <a:p>
            <a:r>
              <a:rPr lang="nb-NO" sz="2000" dirty="0" smtClean="0">
                <a:ea typeface="Verdana" pitchFamily="34" charset="0"/>
                <a:cs typeface="Verdana" pitchFamily="34" charset="0"/>
              </a:rPr>
              <a:t>Avdrag, hurtigtast F8, side 41 til 44</a:t>
            </a:r>
          </a:p>
          <a:p>
            <a:r>
              <a:rPr lang="nb-NO" sz="2000" dirty="0" smtClean="0">
                <a:ea typeface="Verdana" pitchFamily="34" charset="0"/>
                <a:cs typeface="Verdana" pitchFamily="34" charset="0"/>
              </a:rPr>
              <a:t>Innkurv med oppfølginger, side 45 til 48</a:t>
            </a:r>
          </a:p>
          <a:p>
            <a:r>
              <a:rPr lang="nb-NO" sz="2000" dirty="0" smtClean="0">
                <a:ea typeface="Verdana" pitchFamily="34" charset="0"/>
                <a:cs typeface="Verdana" pitchFamily="34" charset="0"/>
              </a:rPr>
              <a:t>Tvangsgrunnlag, hurtigtast F7, side 49 til 52</a:t>
            </a:r>
          </a:p>
          <a:p>
            <a:r>
              <a:rPr lang="nb-NO" sz="2000" dirty="0" smtClean="0">
                <a:ea typeface="Verdana" pitchFamily="34" charset="0"/>
                <a:cs typeface="Verdana" pitchFamily="34" charset="0"/>
              </a:rPr>
              <a:t>Utlegg og sikkerheter, side 53 til 56</a:t>
            </a:r>
          </a:p>
          <a:p>
            <a:r>
              <a:rPr lang="nb-NO" sz="2000" dirty="0" smtClean="0">
                <a:ea typeface="Verdana" pitchFamily="34" charset="0"/>
                <a:cs typeface="Verdana" pitchFamily="34" charset="0"/>
              </a:rPr>
              <a:t>Rapporter, side 57 til 58</a:t>
            </a:r>
          </a:p>
          <a:p>
            <a:r>
              <a:rPr lang="nb-NO" sz="2000" dirty="0" smtClean="0">
                <a:ea typeface="Verdana" pitchFamily="34" charset="0"/>
                <a:cs typeface="Verdana" pitchFamily="34" charset="0"/>
              </a:rPr>
              <a:t>Dokumentutskrift, hurtigtast F9, side 59 til 60</a:t>
            </a:r>
          </a:p>
          <a:p>
            <a:r>
              <a:rPr lang="nb-NO" sz="2000" dirty="0" smtClean="0">
                <a:ea typeface="Verdana" pitchFamily="34" charset="0"/>
                <a:cs typeface="Verdana" pitchFamily="34" charset="0"/>
              </a:rPr>
              <a:t>Saksliste, side 61 til 62</a:t>
            </a:r>
          </a:p>
        </p:txBody>
      </p:sp>
    </p:spTree>
    <p:extLst>
      <p:ext uri="{BB962C8B-B14F-4D97-AF65-F5344CB8AC3E}">
        <p14:creationId xmlns:p14="http://schemas.microsoft.com/office/powerpoint/2010/main" val="4171023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32048" y="1772816"/>
            <a:ext cx="8028384" cy="4464496"/>
          </a:xfrm>
        </p:spPr>
        <p:txBody>
          <a:bodyPr>
            <a:normAutofit/>
          </a:bodyPr>
          <a:lstStyle/>
          <a:p>
            <a:pPr>
              <a:lnSpc>
                <a:spcPct val="90000"/>
              </a:lnSpc>
              <a:buClr>
                <a:srgbClr val="009900"/>
              </a:buClr>
            </a:pPr>
            <a:r>
              <a:rPr lang="nb-NO" sz="1600" dirty="0" smtClean="0"/>
              <a:t>Saksinformasjonsbildet er kun et informasjons bilde. Dette er et bilde som informasjon fra øvrige bilder, slik at du får en samlet presentasjon. </a:t>
            </a:r>
          </a:p>
          <a:p>
            <a:pPr>
              <a:lnSpc>
                <a:spcPct val="90000"/>
              </a:lnSpc>
              <a:buClr>
                <a:srgbClr val="009900"/>
              </a:buClr>
            </a:pPr>
            <a:r>
              <a:rPr lang="nb-NO" sz="1600" dirty="0" smtClean="0"/>
              <a:t>Deler av bildet aktiverer seg, dersom det er registrert f.eksempel avdragsordning eller arbeidsgiver. </a:t>
            </a:r>
          </a:p>
          <a:p>
            <a:pPr>
              <a:lnSpc>
                <a:spcPct val="90000"/>
              </a:lnSpc>
              <a:buClr>
                <a:srgbClr val="009900"/>
              </a:buClr>
            </a:pPr>
            <a:r>
              <a:rPr lang="nb-NO" sz="1600" dirty="0" smtClean="0"/>
              <a:t>Dersom en skyldner har flere saker, kan du fra saksinformasjonsbildet får visning både av enkeltsaken, samlesaken og alle aktive saker skyldner har. Visningen vi som standard stå på vis sak, men du kan endre dette til samling og debitors saker. </a:t>
            </a:r>
          </a:p>
          <a:p>
            <a:pPr>
              <a:lnSpc>
                <a:spcPct val="90000"/>
              </a:lnSpc>
              <a:buClr>
                <a:srgbClr val="009900"/>
              </a:buClr>
            </a:pPr>
            <a:r>
              <a:rPr lang="nb-NO" sz="1600" dirty="0" smtClean="0"/>
              <a:t>Dersom du velger samling vises saldo for samlesaken. Se bilde nedenfor. </a:t>
            </a:r>
          </a:p>
          <a:p>
            <a:pPr>
              <a:lnSpc>
                <a:spcPct val="90000"/>
              </a:lnSpc>
              <a:buClr>
                <a:srgbClr val="009900"/>
              </a:buClr>
            </a:pPr>
            <a:r>
              <a:rPr lang="nb-NO" sz="1600" dirty="0" smtClean="0"/>
              <a:t>Mange bruker dette bildet for å få et raskt overblikk over saken eller samlesaken. </a:t>
            </a:r>
            <a:endParaRPr lang="nb-NO" sz="1600" dirty="0"/>
          </a:p>
          <a:p>
            <a:pPr lvl="1" eaLnBrk="1" hangingPunct="1"/>
            <a:endParaRPr lang="nb-NO" sz="1200" dirty="0" smtClean="0">
              <a:latin typeface="Verdana" pitchFamily="34" charset="0"/>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92" t="28818" b="48043"/>
          <a:stretch/>
        </p:blipFill>
        <p:spPr bwMode="auto">
          <a:xfrm>
            <a:off x="2699792" y="4717832"/>
            <a:ext cx="4221151" cy="137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4294967295"/>
          </p:nvPr>
        </p:nvSpPr>
        <p:spPr>
          <a:xfrm>
            <a:off x="8172400" y="6245225"/>
            <a:ext cx="720080" cy="476251"/>
          </a:xfrm>
          <a:prstGeom prst="rect">
            <a:avLst/>
          </a:prstGeom>
        </p:spPr>
        <p:txBody>
          <a:bodyPr/>
          <a:lstStyle/>
          <a:p>
            <a:pPr>
              <a:defRPr/>
            </a:pPr>
            <a:fld id="{69E5A46D-8979-4DD3-97C0-D1C561FC95A3}" type="slidenum">
              <a:rPr lang="nb-NO" smtClean="0"/>
              <a:pPr>
                <a:defRPr/>
              </a:pPr>
              <a:t>40</a:t>
            </a:fld>
            <a:endParaRPr lang="nb-NO" dirty="0"/>
          </a:p>
        </p:txBody>
      </p:sp>
      <p:sp>
        <p:nvSpPr>
          <p:cNvPr id="8" name="Rektangel 7"/>
          <p:cNvSpPr/>
          <p:nvPr/>
        </p:nvSpPr>
        <p:spPr>
          <a:xfrm>
            <a:off x="107504" y="683985"/>
            <a:ext cx="4824536"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Saksinformasjonsbildet</a:t>
            </a:r>
          </a:p>
        </p:txBody>
      </p:sp>
    </p:spTree>
    <p:extLst>
      <p:ext uri="{BB962C8B-B14F-4D97-AF65-F5344CB8AC3E}">
        <p14:creationId xmlns:p14="http://schemas.microsoft.com/office/powerpoint/2010/main" val="3322594611"/>
      </p:ext>
    </p:extLst>
  </p:cSld>
  <p:clrMapOvr>
    <a:masterClrMapping/>
  </p:clrMapOvr>
  <p:transition advTm="10203"/>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39552" y="1816165"/>
            <a:ext cx="7632848" cy="4421147"/>
          </a:xfrm>
        </p:spPr>
        <p:txBody>
          <a:bodyPr>
            <a:normAutofit/>
          </a:bodyPr>
          <a:lstStyle/>
          <a:p>
            <a:pPr marL="0" indent="0" eaLnBrk="1" hangingPunct="1">
              <a:spcBef>
                <a:spcPct val="50000"/>
              </a:spcBef>
              <a:buNone/>
            </a:pPr>
            <a:r>
              <a:rPr lang="nb-NO" sz="1600" dirty="0"/>
              <a:t>De </a:t>
            </a:r>
            <a:r>
              <a:rPr lang="nb-NO" sz="1600" dirty="0" smtClean="0"/>
              <a:t>feltene </a:t>
            </a:r>
            <a:r>
              <a:rPr lang="nb-NO" sz="1600" dirty="0"/>
              <a:t>saksbehandler trenger å legge inn er  type avdrag, avdragssalær, neste forfallsdato og terminbeløp, husk å bruke tabulatortasten. Resten av feltene blir automatisk utfylt av </a:t>
            </a:r>
            <a:r>
              <a:rPr lang="nb-NO" sz="1600" dirty="0" smtClean="0"/>
              <a:t>systemet med bakgrunn i verdiene som er lagt inn i avdragsinnstillingene.</a:t>
            </a:r>
            <a:endParaRPr lang="nb-NO" sz="1600" dirty="0"/>
          </a:p>
          <a:p>
            <a:pPr lvl="1" eaLnBrk="1" hangingPunct="1"/>
            <a:endParaRPr lang="nb-NO" sz="1600" dirty="0" smtClean="0"/>
          </a:p>
        </p:txBody>
      </p:sp>
      <p:sp>
        <p:nvSpPr>
          <p:cNvPr id="7" name="Slide Number Placeholder 6"/>
          <p:cNvSpPr>
            <a:spLocks noGrp="1"/>
          </p:cNvSpPr>
          <p:nvPr>
            <p:ph type="sldNum" sz="quarter" idx="4294967295"/>
          </p:nvPr>
        </p:nvSpPr>
        <p:spPr>
          <a:xfrm>
            <a:off x="8172400" y="6245225"/>
            <a:ext cx="514400" cy="476251"/>
          </a:xfrm>
          <a:prstGeom prst="rect">
            <a:avLst/>
          </a:prstGeom>
        </p:spPr>
        <p:txBody>
          <a:bodyPr/>
          <a:lstStyle/>
          <a:p>
            <a:pPr>
              <a:defRPr/>
            </a:pPr>
            <a:fld id="{69E5A46D-8979-4DD3-97C0-D1C561FC95A3}" type="slidenum">
              <a:rPr lang="nb-NO" smtClean="0"/>
              <a:pPr>
                <a:defRPr/>
              </a:pPr>
              <a:t>41</a:t>
            </a:fld>
            <a:endParaRPr lang="nb-NO" dirty="0"/>
          </a:p>
        </p:txBody>
      </p:sp>
      <p:sp>
        <p:nvSpPr>
          <p:cNvPr id="8" name="Rektangel 7"/>
          <p:cNvSpPr/>
          <p:nvPr/>
        </p:nvSpPr>
        <p:spPr>
          <a:xfrm>
            <a:off x="35496" y="692696"/>
            <a:ext cx="4608512"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Avdrag – hurtigtast F8</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785" y="3072799"/>
            <a:ext cx="4386567" cy="345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700335"/>
      </p:ext>
    </p:extLst>
  </p:cSld>
  <p:clrMapOvr>
    <a:masterClrMapping/>
  </p:clrMapOvr>
  <p:transition advTm="10203"/>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04056" y="1844825"/>
            <a:ext cx="7452320" cy="5400599"/>
          </a:xfrm>
        </p:spPr>
        <p:txBody>
          <a:bodyPr>
            <a:noAutofit/>
          </a:bodyPr>
          <a:lstStyle/>
          <a:p>
            <a:r>
              <a:rPr lang="nb-NO" sz="1800" dirty="0">
                <a:ea typeface="Verdana" pitchFamily="34" charset="0"/>
                <a:cs typeface="Verdana" pitchFamily="34" charset="0"/>
              </a:rPr>
              <a:t>Utsette avdrag: legg inn ny dato i feltet Neste forfallsdato</a:t>
            </a:r>
          </a:p>
          <a:p>
            <a:r>
              <a:rPr lang="nb-NO" sz="1800" dirty="0">
                <a:ea typeface="Verdana" pitchFamily="34" charset="0"/>
                <a:cs typeface="Verdana" pitchFamily="34" charset="0"/>
              </a:rPr>
              <a:t>Endre terminbeløp: Legg inn nytt beløp i feltet </a:t>
            </a:r>
            <a:r>
              <a:rPr lang="nb-NO" sz="1800" dirty="0" smtClean="0">
                <a:ea typeface="Verdana" pitchFamily="34" charset="0"/>
                <a:cs typeface="Verdana" pitchFamily="34" charset="0"/>
              </a:rPr>
              <a:t>terminbeløp</a:t>
            </a:r>
          </a:p>
          <a:p>
            <a:r>
              <a:rPr lang="nb-NO" sz="1800" dirty="0" smtClean="0">
                <a:ea typeface="Verdana" pitchFamily="34" charset="0"/>
                <a:cs typeface="Verdana" pitchFamily="34" charset="0"/>
              </a:rPr>
              <a:t>Purreflyten </a:t>
            </a:r>
            <a:r>
              <a:rPr lang="nb-NO" sz="1800" dirty="0">
                <a:ea typeface="Verdana" pitchFamily="34" charset="0"/>
                <a:cs typeface="Verdana" pitchFamily="34" charset="0"/>
              </a:rPr>
              <a:t>starter når forfallsdato er passert, sum ubetalt er større enn 0, det er haket av for aktiv ordning og det ikke allerede ligger en purreflyt på saken</a:t>
            </a:r>
          </a:p>
          <a:p>
            <a:r>
              <a:rPr lang="nb-NO" sz="1800" dirty="0">
                <a:ea typeface="Verdana" pitchFamily="34" charset="0"/>
                <a:cs typeface="Verdana" pitchFamily="34" charset="0"/>
              </a:rPr>
              <a:t>Korrigere datoer og </a:t>
            </a:r>
            <a:r>
              <a:rPr lang="nb-NO" sz="1800" dirty="0" smtClean="0">
                <a:ea typeface="Verdana" pitchFamily="34" charset="0"/>
                <a:cs typeface="Verdana" pitchFamily="34" charset="0"/>
              </a:rPr>
              <a:t>beløp</a:t>
            </a:r>
          </a:p>
          <a:p>
            <a:r>
              <a:rPr lang="nb-NO" sz="1800" dirty="0" smtClean="0">
                <a:ea typeface="Verdana" pitchFamily="34" charset="0"/>
                <a:cs typeface="Verdana" pitchFamily="34" charset="0"/>
              </a:rPr>
              <a:t>Beregn knappen kan brukes for å få oversikt over nedbetalingsordningen og er f.eksempel egnet til å skrive ut og benyttes som vedlegg til et gjeldsbrev. </a:t>
            </a:r>
          </a:p>
          <a:p>
            <a:r>
              <a:rPr lang="nb-NO" sz="1800" dirty="0" smtClean="0">
                <a:ea typeface="Verdana" pitchFamily="34" charset="0"/>
                <a:cs typeface="Verdana" pitchFamily="34" charset="0"/>
              </a:rPr>
              <a:t>I Beregnbildet kan du også overstyre enkelte forfall med forfallsdato og terminbeløp. Velg kun lagre nedbetalingsordning fra beregn bildet, dersom du har gjort endringer på avdragsordningen fra dette bildet.</a:t>
            </a:r>
            <a:endParaRPr lang="nb-NO" sz="1800" dirty="0">
              <a:ea typeface="Verdana" pitchFamily="34" charset="0"/>
              <a:cs typeface="Verdana" pitchFamily="34" charset="0"/>
            </a:endParaRPr>
          </a:p>
          <a:p>
            <a:pPr lvl="1" eaLnBrk="1" hangingPunct="1"/>
            <a:endParaRPr lang="nb-NO" sz="1800" dirty="0" smtClean="0">
              <a:ea typeface="Verdana" pitchFamily="34" charset="0"/>
              <a:cs typeface="Verdana" pitchFamily="34" charset="0"/>
            </a:endParaRPr>
          </a:p>
        </p:txBody>
      </p:sp>
      <p:sp>
        <p:nvSpPr>
          <p:cNvPr id="5" name="Tittel 1"/>
          <p:cNvSpPr>
            <a:spLocks/>
          </p:cNvSpPr>
          <p:nvPr/>
        </p:nvSpPr>
        <p:spPr bwMode="auto">
          <a:xfrm>
            <a:off x="3" y="-17462"/>
            <a:ext cx="3419475" cy="1143001"/>
          </a:xfrm>
          <a:prstGeom prst="rect">
            <a:avLst/>
          </a:prstGeom>
          <a:noFill/>
          <a:ln w="9525">
            <a:noFill/>
            <a:miter lim="800000"/>
            <a:headEnd/>
            <a:tailEnd/>
          </a:ln>
        </p:spPr>
        <p:txBody>
          <a:bodyPr anchor="ctr"/>
          <a:lstStyle/>
          <a:p>
            <a:endParaRPr lang="nb-NO" sz="2000" b="1" dirty="0">
              <a:solidFill>
                <a:schemeClr val="bg1"/>
              </a:solidFill>
              <a:latin typeface="Verdana" pitchFamily="34" charset="0"/>
            </a:endParaRPr>
          </a:p>
        </p:txBody>
      </p:sp>
      <p:sp>
        <p:nvSpPr>
          <p:cNvPr id="6" name="Slide Number Placeholder 5"/>
          <p:cNvSpPr>
            <a:spLocks noGrp="1"/>
          </p:cNvSpPr>
          <p:nvPr>
            <p:ph type="sldNum" sz="quarter" idx="4294967295"/>
          </p:nvPr>
        </p:nvSpPr>
        <p:spPr>
          <a:xfrm>
            <a:off x="8316416" y="6245225"/>
            <a:ext cx="504056" cy="476251"/>
          </a:xfrm>
          <a:prstGeom prst="rect">
            <a:avLst/>
          </a:prstGeom>
        </p:spPr>
        <p:txBody>
          <a:bodyPr/>
          <a:lstStyle/>
          <a:p>
            <a:pPr>
              <a:defRPr/>
            </a:pPr>
            <a:fld id="{69E5A46D-8979-4DD3-97C0-D1C561FC95A3}" type="slidenum">
              <a:rPr lang="nb-NO" smtClean="0"/>
              <a:pPr>
                <a:defRPr/>
              </a:pPr>
              <a:t>42</a:t>
            </a:fld>
            <a:endParaRPr lang="nb-NO" dirty="0"/>
          </a:p>
        </p:txBody>
      </p:sp>
      <p:sp>
        <p:nvSpPr>
          <p:cNvPr id="7" name="Rektangel 6"/>
          <p:cNvSpPr/>
          <p:nvPr/>
        </p:nvSpPr>
        <p:spPr>
          <a:xfrm>
            <a:off x="-540568" y="755993"/>
            <a:ext cx="3168352"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Avdrag</a:t>
            </a:r>
          </a:p>
        </p:txBody>
      </p:sp>
    </p:spTree>
    <p:extLst>
      <p:ext uri="{BB962C8B-B14F-4D97-AF65-F5344CB8AC3E}">
        <p14:creationId xmlns:p14="http://schemas.microsoft.com/office/powerpoint/2010/main" val="1218198214"/>
      </p:ext>
    </p:extLst>
  </p:cSld>
  <p:clrMapOvr>
    <a:masterClrMapping/>
  </p:clrMapOvr>
  <p:transition advTm="10203"/>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1115616" y="1556792"/>
            <a:ext cx="6840760" cy="5141398"/>
          </a:xfrm>
        </p:spPr>
        <p:txBody>
          <a:bodyPr>
            <a:normAutofit/>
          </a:bodyPr>
          <a:lstStyle/>
          <a:p>
            <a:pPr marL="0" indent="0">
              <a:lnSpc>
                <a:spcPct val="80000"/>
              </a:lnSpc>
              <a:buClr>
                <a:srgbClr val="003366"/>
              </a:buClr>
              <a:buNone/>
            </a:pPr>
            <a:r>
              <a:rPr lang="nb-NO" sz="1800" dirty="0" smtClean="0">
                <a:ea typeface="Verdana" pitchFamily="34" charset="0"/>
                <a:cs typeface="Verdana" pitchFamily="34" charset="0"/>
              </a:rPr>
              <a:t>Beregn bildet:</a:t>
            </a:r>
            <a:endParaRPr lang="nb-NO" sz="1800" dirty="0">
              <a:ea typeface="Verdana" pitchFamily="34" charset="0"/>
              <a:cs typeface="Verdana" pitchFamily="34" charset="0"/>
            </a:endParaRPr>
          </a:p>
          <a:p>
            <a:pPr lvl="1" eaLnBrk="1" hangingPunct="1"/>
            <a:endParaRPr lang="nb-NO" sz="1200" dirty="0" smtClean="0">
              <a:latin typeface="Verdana" pitchFamily="34" charset="0"/>
            </a:endParaRPr>
          </a:p>
        </p:txBody>
      </p:sp>
      <p:sp>
        <p:nvSpPr>
          <p:cNvPr id="6" name="Slide Number Placeholder 5"/>
          <p:cNvSpPr>
            <a:spLocks noGrp="1"/>
          </p:cNvSpPr>
          <p:nvPr>
            <p:ph type="sldNum" sz="quarter" idx="4294967295"/>
          </p:nvPr>
        </p:nvSpPr>
        <p:spPr>
          <a:xfrm>
            <a:off x="8316416" y="6245225"/>
            <a:ext cx="827584" cy="476251"/>
          </a:xfrm>
          <a:prstGeom prst="rect">
            <a:avLst/>
          </a:prstGeom>
        </p:spPr>
        <p:txBody>
          <a:bodyPr/>
          <a:lstStyle/>
          <a:p>
            <a:pPr>
              <a:defRPr/>
            </a:pPr>
            <a:fld id="{69E5A46D-8979-4DD3-97C0-D1C561FC95A3}" type="slidenum">
              <a:rPr lang="nb-NO" smtClean="0"/>
              <a:pPr>
                <a:defRPr/>
              </a:pPr>
              <a:t>43</a:t>
            </a:fld>
            <a:endParaRPr lang="nb-NO" dirty="0"/>
          </a:p>
        </p:txBody>
      </p:sp>
      <p:sp>
        <p:nvSpPr>
          <p:cNvPr id="7" name="Rektangel 6"/>
          <p:cNvSpPr/>
          <p:nvPr/>
        </p:nvSpPr>
        <p:spPr>
          <a:xfrm>
            <a:off x="-1044624" y="755993"/>
            <a:ext cx="4176464"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Avdrag</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29117"/>
            <a:ext cx="6624736" cy="388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034723"/>
      </p:ext>
    </p:extLst>
  </p:cSld>
  <p:clrMapOvr>
    <a:masterClrMapping/>
  </p:clrMapOvr>
  <p:transition advTm="10203"/>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482" y="3640428"/>
            <a:ext cx="2745998" cy="101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Sylinder 1"/>
          <p:cNvSpPr txBox="1"/>
          <p:nvPr/>
        </p:nvSpPr>
        <p:spPr>
          <a:xfrm>
            <a:off x="-900608" y="745540"/>
            <a:ext cx="7056784" cy="523220"/>
          </a:xfrm>
          <a:prstGeom prst="rect">
            <a:avLst/>
          </a:prstGeom>
          <a:noFill/>
        </p:spPr>
        <p:txBody>
          <a:bodyPr wrap="square" rtlCol="0">
            <a:spAutoFit/>
          </a:bodyPr>
          <a:lstStyle/>
          <a:p>
            <a:pPr lvl="0" algn="ctr">
              <a:spcBef>
                <a:spcPct val="0"/>
              </a:spcBef>
              <a:defRPr/>
            </a:pPr>
            <a:r>
              <a:rPr lang="nb-NO" sz="2800" dirty="0" smtClean="0">
                <a:solidFill>
                  <a:srgbClr val="509E2F"/>
                </a:solidFill>
                <a:latin typeface="Stag Sans Light" pitchFamily="34" charset="0"/>
              </a:rPr>
              <a:t>Misligholdt avdragsordning</a:t>
            </a:r>
            <a:endParaRPr lang="nb-NO" sz="2800" dirty="0">
              <a:solidFill>
                <a:srgbClr val="509E2F"/>
              </a:solidFill>
              <a:latin typeface="Stag Sans Light" pitchFamily="34" charset="0"/>
            </a:endParaRPr>
          </a:p>
        </p:txBody>
      </p:sp>
      <p:sp>
        <p:nvSpPr>
          <p:cNvPr id="3" name="TekstSylinder 2"/>
          <p:cNvSpPr txBox="1"/>
          <p:nvPr/>
        </p:nvSpPr>
        <p:spPr>
          <a:xfrm>
            <a:off x="395536" y="1484784"/>
            <a:ext cx="4067588" cy="307777"/>
          </a:xfrm>
          <a:prstGeom prst="rect">
            <a:avLst/>
          </a:prstGeom>
          <a:noFill/>
        </p:spPr>
        <p:txBody>
          <a:bodyPr wrap="none" rtlCol="0">
            <a:spAutoFit/>
          </a:bodyPr>
          <a:lstStyle/>
          <a:p>
            <a:pPr marL="171450" indent="-171450">
              <a:buClr>
                <a:srgbClr val="509E2F"/>
              </a:buClr>
              <a:buFont typeface="Wingdings" panose="05000000000000000000" pitchFamily="2" charset="2"/>
              <a:buChar char="§"/>
            </a:pPr>
            <a:r>
              <a:rPr lang="nb-NO" sz="1400" dirty="0" smtClean="0">
                <a:latin typeface="Verdana" panose="020B0604030504040204" pitchFamily="34" charset="0"/>
                <a:ea typeface="Verdana" panose="020B0604030504040204" pitchFamily="34" charset="0"/>
                <a:cs typeface="Verdana" panose="020B0604030504040204" pitchFamily="34" charset="0"/>
              </a:rPr>
              <a:t>Purreflyt startes når avtalt avdrag uteblir</a:t>
            </a:r>
            <a:endParaRPr lang="nb-NO"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TekstSylinder 3"/>
          <p:cNvSpPr txBox="1"/>
          <p:nvPr/>
        </p:nvSpPr>
        <p:spPr>
          <a:xfrm>
            <a:off x="611560" y="3717032"/>
            <a:ext cx="4320480" cy="954107"/>
          </a:xfrm>
          <a:prstGeom prst="rect">
            <a:avLst/>
          </a:prstGeom>
          <a:noFill/>
        </p:spPr>
        <p:txBody>
          <a:bodyPr wrap="square" rtlCol="0">
            <a:spAutoFit/>
          </a:bodyPr>
          <a:lstStyle/>
          <a:p>
            <a:pPr marL="171450" indent="-171450">
              <a:buClr>
                <a:srgbClr val="509E2F"/>
              </a:buClr>
              <a:buFont typeface="Wingdings" panose="05000000000000000000" pitchFamily="2" charset="2"/>
              <a:buChar char="§"/>
            </a:pPr>
            <a:r>
              <a:rPr lang="nb-NO" sz="1400" dirty="0" smtClean="0">
                <a:latin typeface="Verdana" panose="020B0604030504040204" pitchFamily="34" charset="0"/>
                <a:ea typeface="Verdana" panose="020B0604030504040204" pitchFamily="34" charset="0"/>
                <a:cs typeface="Verdana" panose="020B0604030504040204" pitchFamily="34" charset="0"/>
              </a:rPr>
              <a:t>Oppfølging fremkommer i mappen misligholdt avdrag/trekk. etter at purring iht oppsett er sendt og avdrag fortsatt uteblir</a:t>
            </a:r>
            <a:endParaRPr lang="nb-NO" sz="1400" dirty="0">
              <a:latin typeface="Verdana" panose="020B0604030504040204" pitchFamily="34" charset="0"/>
              <a:ea typeface="Verdana" panose="020B0604030504040204" pitchFamily="34" charset="0"/>
              <a:cs typeface="Verdana" panose="020B0604030504040204" pitchFamily="34"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16832"/>
            <a:ext cx="5292080" cy="156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653136"/>
            <a:ext cx="4597697" cy="158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78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179512" y="1799556"/>
            <a:ext cx="7704856" cy="4394578"/>
          </a:xfrm>
        </p:spPr>
        <p:txBody>
          <a:bodyPr/>
          <a:lstStyle/>
          <a:p>
            <a:pPr marL="0" indent="0">
              <a:lnSpc>
                <a:spcPct val="80000"/>
              </a:lnSpc>
              <a:buClr>
                <a:srgbClr val="003366"/>
              </a:buClr>
              <a:buNone/>
            </a:pPr>
            <a:endParaRPr lang="nb-NO" sz="1600" dirty="0">
              <a:latin typeface="Verdana" pitchFamily="34" charset="0"/>
              <a:ea typeface="Verdana" pitchFamily="34" charset="0"/>
              <a:cs typeface="Verdana" pitchFamily="34" charset="0"/>
            </a:endParaRPr>
          </a:p>
          <a:p>
            <a:pPr lvl="1" eaLnBrk="1" hangingPunct="1"/>
            <a:endParaRPr lang="nb-NO" sz="1600" dirty="0" smtClean="0">
              <a:latin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916832"/>
            <a:ext cx="6912768" cy="481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294967295"/>
          </p:nvPr>
        </p:nvSpPr>
        <p:spPr>
          <a:xfrm>
            <a:off x="8316416" y="6245225"/>
            <a:ext cx="827584" cy="476251"/>
          </a:xfrm>
          <a:prstGeom prst="rect">
            <a:avLst/>
          </a:prstGeom>
        </p:spPr>
        <p:txBody>
          <a:bodyPr/>
          <a:lstStyle/>
          <a:p>
            <a:pPr>
              <a:defRPr/>
            </a:pPr>
            <a:fld id="{69E5A46D-8979-4DD3-97C0-D1C561FC95A3}" type="slidenum">
              <a:rPr lang="nb-NO" smtClean="0"/>
              <a:pPr>
                <a:defRPr/>
              </a:pPr>
              <a:t>45</a:t>
            </a:fld>
            <a:endParaRPr lang="nb-NO" dirty="0"/>
          </a:p>
        </p:txBody>
      </p:sp>
      <p:sp>
        <p:nvSpPr>
          <p:cNvPr id="7" name="Rektangel 6"/>
          <p:cNvSpPr/>
          <p:nvPr/>
        </p:nvSpPr>
        <p:spPr>
          <a:xfrm>
            <a:off x="179512" y="755993"/>
            <a:ext cx="5112568"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Innkurv med oppfølgninger</a:t>
            </a:r>
          </a:p>
        </p:txBody>
      </p:sp>
    </p:spTree>
    <p:extLst>
      <p:ext uri="{BB962C8B-B14F-4D97-AF65-F5344CB8AC3E}">
        <p14:creationId xmlns:p14="http://schemas.microsoft.com/office/powerpoint/2010/main" val="862557240"/>
      </p:ext>
    </p:extLst>
  </p:cSld>
  <p:clrMapOvr>
    <a:masterClrMapping/>
  </p:clrMapOvr>
  <p:transition advTm="10203"/>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539552" y="1844824"/>
            <a:ext cx="5760640" cy="4968552"/>
          </a:xfrm>
        </p:spPr>
        <p:txBody>
          <a:bodyPr>
            <a:normAutofit/>
          </a:bodyPr>
          <a:lstStyle/>
          <a:p>
            <a:pPr marL="609600" indent="-609600">
              <a:buFont typeface="Wingdings" pitchFamily="2" charset="2"/>
              <a:buNone/>
            </a:pPr>
            <a:r>
              <a:rPr lang="nb-NO" sz="1500" dirty="0"/>
              <a:t>Innkurven finner dere sakene som dere skal jobbe med</a:t>
            </a:r>
            <a:r>
              <a:rPr lang="nb-NO" sz="1500" dirty="0" smtClean="0"/>
              <a:t>:</a:t>
            </a:r>
          </a:p>
          <a:p>
            <a:pPr marL="609600" indent="-609600">
              <a:buFontTx/>
              <a:buAutoNum type="arabicPeriod"/>
            </a:pPr>
            <a:r>
              <a:rPr lang="nb-NO" sz="1500" dirty="0" smtClean="0"/>
              <a:t>Mapper</a:t>
            </a:r>
            <a:r>
              <a:rPr lang="nb-NO" sz="1500" dirty="0"/>
              <a:t>, i forhold til definerte </a:t>
            </a:r>
            <a:r>
              <a:rPr lang="nb-NO" sz="1500" dirty="0" smtClean="0"/>
              <a:t>fagområder </a:t>
            </a:r>
            <a:r>
              <a:rPr lang="nb-NO" sz="1500" dirty="0"/>
              <a:t>og arbeidsflytene som er satt opp</a:t>
            </a:r>
          </a:p>
          <a:p>
            <a:pPr marL="609600" indent="-609600">
              <a:buFontTx/>
              <a:buAutoNum type="arabicPeriod"/>
            </a:pPr>
            <a:r>
              <a:rPr lang="nb-NO" sz="1500" dirty="0"/>
              <a:t>Mine oppfølgninger, oppfølgninger som er satt på din </a:t>
            </a:r>
            <a:r>
              <a:rPr lang="nb-NO" sz="1500" dirty="0" smtClean="0"/>
              <a:t>påloggings ident</a:t>
            </a:r>
            <a:r>
              <a:rPr lang="nb-NO" sz="1500" dirty="0"/>
              <a:t>.</a:t>
            </a:r>
          </a:p>
          <a:p>
            <a:pPr marL="609600" indent="-609600">
              <a:buFontTx/>
              <a:buAutoNum type="arabicPeriod"/>
            </a:pPr>
            <a:r>
              <a:rPr lang="nb-NO" sz="1500" dirty="0"/>
              <a:t>Mappe, alle oppfølgninger. Bruk definerte filter</a:t>
            </a:r>
            <a:r>
              <a:rPr lang="nb-NO" sz="1500" dirty="0" smtClean="0"/>
              <a:t>.</a:t>
            </a:r>
          </a:p>
          <a:p>
            <a:pPr marL="609600" indent="-609600">
              <a:buFontTx/>
              <a:buAutoNum type="arabicPeriod"/>
            </a:pPr>
            <a:r>
              <a:rPr lang="nb-NO" sz="1500" dirty="0" smtClean="0"/>
              <a:t>Marker oppfølgningen fra innkurven, når du legger inn ctrl O, kommer du inn på saken som oppfølgningen gjelder. </a:t>
            </a:r>
          </a:p>
          <a:p>
            <a:pPr marL="609600" indent="-609600">
              <a:buFontTx/>
              <a:buAutoNum type="arabicPeriod"/>
            </a:pPr>
            <a:r>
              <a:rPr lang="nb-NO" sz="1500" dirty="0" smtClean="0"/>
              <a:t>Behandle saken, som regel ved å legge inn ny arbeidsflyt.</a:t>
            </a:r>
          </a:p>
          <a:p>
            <a:pPr marL="609600" indent="-609600">
              <a:buFontTx/>
              <a:buAutoNum type="arabicPeriod"/>
            </a:pPr>
            <a:r>
              <a:rPr lang="nb-NO" sz="1500" dirty="0" smtClean="0"/>
              <a:t>Når videre behandling av saken er lagt inn, dobbeltklikk på oppfølgningen fra saksbehandlingsbildet og trykk utfør.</a:t>
            </a:r>
            <a:endParaRPr lang="nb-NO" sz="1500" dirty="0"/>
          </a:p>
          <a:p>
            <a:pPr marL="0" indent="0">
              <a:lnSpc>
                <a:spcPct val="80000"/>
              </a:lnSpc>
              <a:buClr>
                <a:srgbClr val="003366"/>
              </a:buClr>
              <a:buNone/>
            </a:pPr>
            <a:endParaRPr lang="nb-NO" sz="1500" dirty="0"/>
          </a:p>
          <a:p>
            <a:pPr lvl="1" eaLnBrk="1" hangingPunct="1"/>
            <a:endParaRPr lang="nb-NO" sz="1500" dirty="0" smtClean="0"/>
          </a:p>
        </p:txBody>
      </p:sp>
      <p:sp>
        <p:nvSpPr>
          <p:cNvPr id="7" name="Rektangel 6"/>
          <p:cNvSpPr/>
          <p:nvPr/>
        </p:nvSpPr>
        <p:spPr>
          <a:xfrm>
            <a:off x="179512" y="755993"/>
            <a:ext cx="5256584"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Innkurv med oppfølgninger</a:t>
            </a:r>
          </a:p>
        </p:txBody>
      </p:sp>
      <p:sp>
        <p:nvSpPr>
          <p:cNvPr id="8"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437" y="1988840"/>
            <a:ext cx="284979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416249"/>
      </p:ext>
    </p:extLst>
  </p:cSld>
  <p:clrMapOvr>
    <a:masterClrMapping/>
  </p:clrMapOvr>
  <p:transition advTm="1020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95536" y="1713120"/>
            <a:ext cx="4248472" cy="5028248"/>
          </a:xfrm>
        </p:spPr>
        <p:txBody>
          <a:bodyPr>
            <a:normAutofit/>
          </a:bodyPr>
          <a:lstStyle/>
          <a:p>
            <a:r>
              <a:rPr lang="nb-NO" sz="1400" dirty="0">
                <a:ea typeface="Verdana" pitchFamily="34" charset="0"/>
                <a:cs typeface="Verdana" pitchFamily="34" charset="0"/>
              </a:rPr>
              <a:t>Klikk på knappen ’Ny oppfølging’ nederst i høyre </a:t>
            </a:r>
            <a:r>
              <a:rPr lang="nb-NO" sz="1400" dirty="0" smtClean="0">
                <a:ea typeface="Verdana" pitchFamily="34" charset="0"/>
                <a:cs typeface="Verdana" pitchFamily="34" charset="0"/>
              </a:rPr>
              <a:t>hjørne i saksbehandlingsbildet</a:t>
            </a:r>
            <a:endParaRPr lang="nb-NO" sz="1400" dirty="0">
              <a:ea typeface="Verdana" pitchFamily="34" charset="0"/>
              <a:cs typeface="Verdana" pitchFamily="34" charset="0"/>
            </a:endParaRPr>
          </a:p>
          <a:p>
            <a:r>
              <a:rPr lang="nb-NO" sz="1400" dirty="0">
                <a:ea typeface="Verdana" pitchFamily="34" charset="0"/>
                <a:cs typeface="Verdana" pitchFamily="34" charset="0"/>
              </a:rPr>
              <a:t>Legg inn ønsket fristdato, saksbehandler, eventuelt kode, mappe, prioritet og </a:t>
            </a:r>
            <a:r>
              <a:rPr lang="nb-NO" sz="1400" dirty="0" smtClean="0">
                <a:ea typeface="Verdana" pitchFamily="34" charset="0"/>
                <a:cs typeface="Verdana" pitchFamily="34" charset="0"/>
              </a:rPr>
              <a:t>kommentar</a:t>
            </a:r>
          </a:p>
        </p:txBody>
      </p:sp>
      <p:sp>
        <p:nvSpPr>
          <p:cNvPr id="7" name="Slide Number Placeholder 6"/>
          <p:cNvSpPr>
            <a:spLocks noGrp="1"/>
          </p:cNvSpPr>
          <p:nvPr>
            <p:ph type="sldNum" sz="quarter" idx="4294967295"/>
          </p:nvPr>
        </p:nvSpPr>
        <p:spPr>
          <a:xfrm>
            <a:off x="8244408" y="6245225"/>
            <a:ext cx="720080" cy="476251"/>
          </a:xfrm>
          <a:prstGeom prst="rect">
            <a:avLst/>
          </a:prstGeom>
        </p:spPr>
        <p:txBody>
          <a:bodyPr/>
          <a:lstStyle/>
          <a:p>
            <a:pPr>
              <a:defRPr/>
            </a:pPr>
            <a:fld id="{69E5A46D-8979-4DD3-97C0-D1C561FC95A3}" type="slidenum">
              <a:rPr lang="nb-NO" smtClean="0"/>
              <a:pPr>
                <a:defRPr/>
              </a:pPr>
              <a:t>47</a:t>
            </a:fld>
            <a:endParaRPr lang="nb-NO" dirty="0"/>
          </a:p>
        </p:txBody>
      </p:sp>
      <p:sp>
        <p:nvSpPr>
          <p:cNvPr id="8" name="Rektangel 7"/>
          <p:cNvSpPr/>
          <p:nvPr/>
        </p:nvSpPr>
        <p:spPr>
          <a:xfrm>
            <a:off x="107504" y="755993"/>
            <a:ext cx="4320480"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Lage ny oppfølgning</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104163"/>
            <a:ext cx="2952327" cy="364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4480" y="4629695"/>
            <a:ext cx="3460008" cy="117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291365"/>
      </p:ext>
    </p:extLst>
  </p:cSld>
  <p:clrMapOvr>
    <a:masterClrMapping/>
  </p:clrMapOvr>
  <p:transition advTm="10203"/>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Oppfølgningshistorikk</a:t>
            </a:r>
            <a:endParaRPr lang="nb-NO" dirty="0"/>
          </a:p>
        </p:txBody>
      </p:sp>
      <p:sp>
        <p:nvSpPr>
          <p:cNvPr id="3" name="Plassholder for innhold 2"/>
          <p:cNvSpPr>
            <a:spLocks noGrp="1"/>
          </p:cNvSpPr>
          <p:nvPr>
            <p:ph idx="1"/>
          </p:nvPr>
        </p:nvSpPr>
        <p:spPr>
          <a:xfrm>
            <a:off x="448733" y="1825625"/>
            <a:ext cx="4788285" cy="4351338"/>
          </a:xfrm>
        </p:spPr>
        <p:txBody>
          <a:bodyPr>
            <a:normAutofit/>
          </a:bodyPr>
          <a:lstStyle/>
          <a:p>
            <a:r>
              <a:rPr lang="nb-NO" sz="1500" dirty="0" smtClean="0"/>
              <a:t>Oppfølgningshistorikk ligger som en ny knapp, ved siden av «Ny oppfølgning» nede til høyre i saksbehandlings-bildet. -&gt;</a:t>
            </a:r>
          </a:p>
          <a:p>
            <a:endParaRPr lang="nb-NO" sz="1500" dirty="0"/>
          </a:p>
          <a:p>
            <a:r>
              <a:rPr lang="nb-NO" sz="1500" dirty="0" smtClean="0"/>
              <a:t>Når du trykker på oppfølgnings-historikk kommer dette bildet opp -&gt;</a:t>
            </a:r>
          </a:p>
          <a:p>
            <a:endParaRPr lang="nb-NO" sz="1500" dirty="0"/>
          </a:p>
          <a:p>
            <a:r>
              <a:rPr lang="nb-NO" sz="1500" dirty="0" smtClean="0"/>
              <a:t>Øverst kan du filtrere </a:t>
            </a:r>
            <a:r>
              <a:rPr lang="nb-NO" sz="1500" dirty="0"/>
              <a:t>h</a:t>
            </a:r>
            <a:r>
              <a:rPr lang="nb-NO" sz="1500" dirty="0" smtClean="0"/>
              <a:t>vilke oppfølgninger du vil se. Du kan skrive ut oversikten. Notater som fritekst og overtagelse kommer som egen linje under oppfølgningen.</a:t>
            </a:r>
          </a:p>
          <a:p>
            <a:endParaRPr lang="nb-NO" sz="2000" dirty="0"/>
          </a:p>
        </p:txBody>
      </p:sp>
      <p:sp>
        <p:nvSpPr>
          <p:cNvPr id="4" name="Plassholder for lysbildenummer 3"/>
          <p:cNvSpPr>
            <a:spLocks noGrp="1"/>
          </p:cNvSpPr>
          <p:nvPr>
            <p:ph type="sldNum" sz="quarter" idx="4294967295"/>
          </p:nvPr>
        </p:nvSpPr>
        <p:spPr>
          <a:xfrm>
            <a:off x="6900333" y="6381398"/>
            <a:ext cx="2057400" cy="365125"/>
          </a:xfrm>
          <a:prstGeom prst="rect">
            <a:avLst/>
          </a:prstGeom>
        </p:spPr>
        <p:txBody>
          <a:bodyPr/>
          <a:lstStyle/>
          <a:p>
            <a:fld id="{F7903B45-3141-464B-9E92-E85C6550B016}" type="slidenum">
              <a:rPr lang="nb-NO" smtClean="0"/>
              <a:t>48</a:t>
            </a:fld>
            <a:endParaRPr lang="nb-NO"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395" t="77750" r="2046" b="4207"/>
          <a:stretch/>
        </p:blipFill>
        <p:spPr bwMode="auto">
          <a:xfrm>
            <a:off x="5746172" y="1739890"/>
            <a:ext cx="3169227" cy="125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219" b="30988"/>
          <a:stretch/>
        </p:blipFill>
        <p:spPr bwMode="auto">
          <a:xfrm>
            <a:off x="5340926" y="3251710"/>
            <a:ext cx="3574473" cy="228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219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23528" y="2276872"/>
            <a:ext cx="4968552" cy="5256584"/>
          </a:xfrm>
        </p:spPr>
        <p:txBody>
          <a:bodyPr>
            <a:noAutofit/>
          </a:bodyPr>
          <a:lstStyle/>
          <a:p>
            <a:pPr marL="342900" lvl="1" indent="-342900">
              <a:lnSpc>
                <a:spcPct val="80000"/>
              </a:lnSpc>
              <a:buClr>
                <a:srgbClr val="009900"/>
              </a:buClr>
              <a:buSzPct val="112000"/>
              <a:buFont typeface="Wingdings" pitchFamily="2" charset="2"/>
              <a:buChar char="§"/>
            </a:pPr>
            <a:r>
              <a:rPr lang="nb-NO" sz="1600" dirty="0" smtClean="0"/>
              <a:t>Når det er gjort rettslig tiltak og resultat har kommet tilbake, registreres tvangsgrunnlaget i TVANG bildet. </a:t>
            </a:r>
          </a:p>
          <a:p>
            <a:pPr marL="342900" lvl="1" indent="-342900">
              <a:lnSpc>
                <a:spcPct val="80000"/>
              </a:lnSpc>
              <a:buClr>
                <a:srgbClr val="009900"/>
              </a:buClr>
              <a:buSzPct val="112000"/>
              <a:buFont typeface="Wingdings" pitchFamily="2" charset="2"/>
              <a:buChar char="§"/>
            </a:pPr>
            <a:endParaRPr lang="nb-NO" sz="1600" dirty="0" smtClean="0"/>
          </a:p>
          <a:p>
            <a:pPr marL="342900" lvl="1" indent="-342900">
              <a:lnSpc>
                <a:spcPct val="80000"/>
              </a:lnSpc>
              <a:buClr>
                <a:srgbClr val="009900"/>
              </a:buClr>
              <a:buSzPct val="112000"/>
              <a:buFont typeface="Wingdings" pitchFamily="2" charset="2"/>
              <a:buChar char="§"/>
            </a:pPr>
            <a:r>
              <a:rPr lang="nb-NO" sz="1600" dirty="0" smtClean="0"/>
              <a:t>Når du kommer inn i tvang bildet velger du tvangsgrunnlag i henhold til dokumentet som skal registreres.</a:t>
            </a:r>
          </a:p>
          <a:p>
            <a:pPr marL="342900" lvl="1" indent="-342900">
              <a:lnSpc>
                <a:spcPct val="80000"/>
              </a:lnSpc>
              <a:buClr>
                <a:srgbClr val="009900"/>
              </a:buClr>
              <a:buSzPct val="112000"/>
              <a:buFont typeface="Wingdings" pitchFamily="2" charset="2"/>
              <a:buChar char="§"/>
            </a:pPr>
            <a:endParaRPr lang="nb-NO" sz="1600" dirty="0" smtClean="0"/>
          </a:p>
          <a:p>
            <a:pPr marL="342900" lvl="1" indent="-342900">
              <a:lnSpc>
                <a:spcPct val="80000"/>
              </a:lnSpc>
              <a:buClr>
                <a:srgbClr val="009900"/>
              </a:buClr>
              <a:buSzPct val="112000"/>
              <a:buFont typeface="Wingdings" pitchFamily="2" charset="2"/>
              <a:buChar char="§"/>
            </a:pPr>
            <a:r>
              <a:rPr lang="nb-NO" sz="1600" dirty="0" smtClean="0"/>
              <a:t>Når tvangsgrunnlag er valgt, kommer det opp bilde med relevante felter som skal fylles ut. Disse feltene varierer i forhold til type tvangsgrunnlag.</a:t>
            </a:r>
          </a:p>
          <a:p>
            <a:pPr marL="342900" lvl="1" indent="-342900">
              <a:lnSpc>
                <a:spcPct val="80000"/>
              </a:lnSpc>
              <a:buClr>
                <a:srgbClr val="009900"/>
              </a:buClr>
              <a:buSzPct val="112000"/>
              <a:buFont typeface="Wingdings" pitchFamily="2" charset="2"/>
              <a:buChar char="§"/>
            </a:pPr>
            <a:endParaRPr lang="nb-NO" sz="1600" dirty="0" smtClean="0"/>
          </a:p>
          <a:p>
            <a:pPr marL="342900" lvl="1" indent="-342900">
              <a:lnSpc>
                <a:spcPct val="80000"/>
              </a:lnSpc>
              <a:buClr>
                <a:srgbClr val="009900"/>
              </a:buClr>
              <a:buSzPct val="112000"/>
              <a:buFont typeface="Wingdings" pitchFamily="2" charset="2"/>
              <a:buChar char="§"/>
            </a:pPr>
            <a:r>
              <a:rPr lang="nb-NO" sz="1600" dirty="0" smtClean="0"/>
              <a:t>På neste side skal vi se på tvangsgrunnlag 810 «Utleggsforretning» som eksempel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2109" y="1916832"/>
            <a:ext cx="331704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6"/>
          <p:cNvSpPr/>
          <p:nvPr/>
        </p:nvSpPr>
        <p:spPr>
          <a:xfrm>
            <a:off x="-36512" y="755993"/>
            <a:ext cx="6264696"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Tvangsgrunnlag – hurtigtast F7</a:t>
            </a:r>
          </a:p>
        </p:txBody>
      </p:sp>
      <p:sp>
        <p:nvSpPr>
          <p:cNvPr id="8"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00265662"/>
      </p:ext>
    </p:extLst>
  </p:cSld>
  <p:clrMapOvr>
    <a:masterClrMapping/>
  </p:clrMapOvr>
  <p:transition advTm="1020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3077" name="Text Box 6"/>
          <p:cNvSpPr txBox="1">
            <a:spLocks noChangeArrowheads="1"/>
          </p:cNvSpPr>
          <p:nvPr/>
        </p:nvSpPr>
        <p:spPr bwMode="auto">
          <a:xfrm>
            <a:off x="1311277" y="1431925"/>
            <a:ext cx="736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latin typeface="+mj-lt"/>
            </a:endParaRPr>
          </a:p>
        </p:txBody>
      </p:sp>
      <p:sp>
        <p:nvSpPr>
          <p:cNvPr id="3078" name="Text Box 7"/>
          <p:cNvSpPr txBox="1">
            <a:spLocks noChangeArrowheads="1"/>
          </p:cNvSpPr>
          <p:nvPr/>
        </p:nvSpPr>
        <p:spPr bwMode="auto">
          <a:xfrm>
            <a:off x="467544" y="1707539"/>
            <a:ext cx="7416824" cy="402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sz="1600" dirty="0">
                <a:latin typeface="Verdana" pitchFamily="34" charset="0"/>
                <a:ea typeface="Verdana" pitchFamily="34" charset="0"/>
                <a:cs typeface="Verdana" pitchFamily="34" charset="0"/>
              </a:rPr>
              <a:t>Saksbehandlingen som gjøres i Procasso, gjøres i hovedsak med aktiviteter som er definert i aktivitetsregisteret.</a:t>
            </a:r>
          </a:p>
          <a:p>
            <a:pPr eaLnBrk="1" hangingPunct="1"/>
            <a:endParaRPr lang="nb-NO" sz="1600" dirty="0">
              <a:latin typeface="Verdana" pitchFamily="34" charset="0"/>
              <a:ea typeface="Verdana" pitchFamily="34" charset="0"/>
              <a:cs typeface="Verdana" pitchFamily="34" charset="0"/>
            </a:endParaRPr>
          </a:p>
          <a:p>
            <a:pPr eaLnBrk="1" hangingPunct="1"/>
            <a:r>
              <a:rPr lang="nb-NO" sz="1600" dirty="0">
                <a:latin typeface="Verdana" pitchFamily="34" charset="0"/>
                <a:ea typeface="Verdana" pitchFamily="34" charset="0"/>
                <a:cs typeface="Verdana" pitchFamily="34" charset="0"/>
              </a:rPr>
              <a:t>Følgende unntak gjelder:</a:t>
            </a:r>
          </a:p>
          <a:p>
            <a:pPr marL="342900" indent="-342900" eaLnBrk="1" hangingPunct="1">
              <a:lnSpc>
                <a:spcPct val="90000"/>
              </a:lnSpc>
              <a:spcBef>
                <a:spcPct val="20000"/>
              </a:spcBef>
              <a:buClr>
                <a:srgbClr val="509E2F"/>
              </a:buClr>
              <a:buSzPct val="112000"/>
              <a:buFont typeface="Wingdings" pitchFamily="2" charset="2"/>
              <a:buChar char="§"/>
            </a:pPr>
            <a:r>
              <a:rPr lang="nb-NO" sz="1600" dirty="0">
                <a:latin typeface="Verdana" pitchFamily="34" charset="0"/>
                <a:ea typeface="Verdana" pitchFamily="34" charset="0"/>
                <a:cs typeface="Verdana" pitchFamily="34" charset="0"/>
              </a:rPr>
              <a:t> Fritekst</a:t>
            </a:r>
          </a:p>
          <a:p>
            <a:pPr marL="342900" lvl="1" indent="-342900" eaLnBrk="1" hangingPunct="1">
              <a:lnSpc>
                <a:spcPct val="90000"/>
              </a:lnSpc>
              <a:spcBef>
                <a:spcPct val="20000"/>
              </a:spcBef>
              <a:buClr>
                <a:srgbClr val="509E2F"/>
              </a:buClr>
              <a:buSzPct val="112000"/>
              <a:buFont typeface="Wingdings" pitchFamily="2" charset="2"/>
              <a:buChar char="§"/>
            </a:pPr>
            <a:r>
              <a:rPr lang="nb-NO" sz="1600" dirty="0">
                <a:latin typeface="Verdana" pitchFamily="34" charset="0"/>
                <a:ea typeface="Verdana" pitchFamily="34" charset="0"/>
                <a:cs typeface="Verdana" pitchFamily="34" charset="0"/>
              </a:rPr>
              <a:t> Saksnotat</a:t>
            </a:r>
          </a:p>
          <a:p>
            <a:pPr marL="342900" lvl="1" indent="-342900" eaLnBrk="1" hangingPunct="1">
              <a:lnSpc>
                <a:spcPct val="90000"/>
              </a:lnSpc>
              <a:spcBef>
                <a:spcPct val="20000"/>
              </a:spcBef>
              <a:buClr>
                <a:srgbClr val="509E2F"/>
              </a:buClr>
              <a:buSzPct val="112000"/>
              <a:buFont typeface="Wingdings" pitchFamily="2" charset="2"/>
              <a:buChar char="§"/>
            </a:pPr>
            <a:r>
              <a:rPr lang="nb-NO" sz="1600" dirty="0">
                <a:latin typeface="Verdana" pitchFamily="34" charset="0"/>
                <a:ea typeface="Verdana" pitchFamily="34" charset="0"/>
                <a:cs typeface="Verdana" pitchFamily="34" charset="0"/>
              </a:rPr>
              <a:t> Debitornotat</a:t>
            </a:r>
          </a:p>
          <a:p>
            <a:pPr marL="342900" lvl="1" indent="-342900" eaLnBrk="1" hangingPunct="1">
              <a:lnSpc>
                <a:spcPct val="90000"/>
              </a:lnSpc>
              <a:spcBef>
                <a:spcPct val="20000"/>
              </a:spcBef>
              <a:buClr>
                <a:srgbClr val="509E2F"/>
              </a:buClr>
              <a:buSzPct val="112000"/>
              <a:buFont typeface="Wingdings" pitchFamily="2" charset="2"/>
              <a:buChar char="§"/>
            </a:pPr>
            <a:r>
              <a:rPr lang="nb-NO" sz="1600" dirty="0">
                <a:latin typeface="Verdana" pitchFamily="34" charset="0"/>
                <a:ea typeface="Verdana" pitchFamily="34" charset="0"/>
                <a:cs typeface="Verdana" pitchFamily="34" charset="0"/>
              </a:rPr>
              <a:t> Kreditornotat</a:t>
            </a:r>
          </a:p>
          <a:p>
            <a:pPr marL="342900" lvl="1" indent="-342900" eaLnBrk="1" hangingPunct="1">
              <a:lnSpc>
                <a:spcPct val="90000"/>
              </a:lnSpc>
              <a:spcBef>
                <a:spcPct val="20000"/>
              </a:spcBef>
              <a:buClr>
                <a:srgbClr val="509E2F"/>
              </a:buClr>
              <a:buSzPct val="112000"/>
              <a:buFont typeface="Wingdings" pitchFamily="2" charset="2"/>
              <a:buChar char="§"/>
            </a:pPr>
            <a:r>
              <a:rPr lang="nb-NO" sz="1600" dirty="0">
                <a:latin typeface="Verdana" pitchFamily="34" charset="0"/>
                <a:ea typeface="Verdana" pitchFamily="34" charset="0"/>
                <a:cs typeface="Verdana" pitchFamily="34" charset="0"/>
              </a:rPr>
              <a:t> Aktivitetsnotat</a:t>
            </a:r>
          </a:p>
          <a:p>
            <a:pPr marL="342900" lvl="1" indent="-342900" eaLnBrk="1" hangingPunct="1">
              <a:lnSpc>
                <a:spcPct val="90000"/>
              </a:lnSpc>
              <a:spcBef>
                <a:spcPct val="20000"/>
              </a:spcBef>
              <a:buClr>
                <a:srgbClr val="509E2F"/>
              </a:buClr>
              <a:buSzPct val="112000"/>
              <a:buFont typeface="Wingdings" pitchFamily="2" charset="2"/>
              <a:buChar char="§"/>
            </a:pPr>
            <a:r>
              <a:rPr lang="nb-NO" sz="1600" dirty="0">
                <a:latin typeface="Verdana" pitchFamily="34" charset="0"/>
                <a:ea typeface="Verdana" pitchFamily="34" charset="0"/>
                <a:cs typeface="Verdana" pitchFamily="34" charset="0"/>
              </a:rPr>
              <a:t> Fakturanotat</a:t>
            </a:r>
          </a:p>
          <a:p>
            <a:pPr eaLnBrk="1" hangingPunct="1"/>
            <a:r>
              <a:rPr lang="nb-NO" sz="1600" dirty="0">
                <a:latin typeface="Verdana" pitchFamily="34" charset="0"/>
                <a:ea typeface="Verdana" pitchFamily="34" charset="0"/>
                <a:cs typeface="Verdana" pitchFamily="34" charset="0"/>
              </a:rPr>
              <a:t>Oppfølgninger til innkurv gjennom manuelle steg i arbeidsflyt eller oppfølgninger gjort av saksbehandler direkte mot en mappe i innkurv</a:t>
            </a:r>
          </a:p>
          <a:p>
            <a:pPr eaLnBrk="1" hangingPunct="1"/>
            <a:endParaRPr lang="nb-NO" sz="1600" dirty="0">
              <a:latin typeface="Verdana" pitchFamily="34" charset="0"/>
              <a:ea typeface="Verdana" pitchFamily="34" charset="0"/>
              <a:cs typeface="Verdana" pitchFamily="34" charset="0"/>
            </a:endParaRPr>
          </a:p>
          <a:p>
            <a:pPr eaLnBrk="1" hangingPunct="1"/>
            <a:r>
              <a:rPr lang="nb-NO" sz="1600" dirty="0">
                <a:latin typeface="Verdana" pitchFamily="34" charset="0"/>
                <a:ea typeface="Verdana" pitchFamily="34" charset="0"/>
                <a:cs typeface="Verdana" pitchFamily="34" charset="0"/>
              </a:rPr>
              <a:t>Alle andre aktiviteter som gjøres på sakene er definerte aktiviteter i aktivitetsregisteret.</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tel 4"/>
          <p:cNvSpPr txBox="1">
            <a:spLocks/>
          </p:cNvSpPr>
          <p:nvPr/>
        </p:nvSpPr>
        <p:spPr>
          <a:xfrm>
            <a:off x="97160" y="764704"/>
            <a:ext cx="7355160" cy="1080120"/>
          </a:xfrm>
          <a:prstGeom prst="rect">
            <a:avLst/>
          </a:prstGeom>
        </p:spPr>
        <p:txBody>
          <a:bodyPr/>
          <a:lstStyle/>
          <a:p>
            <a:pPr marL="0" marR="0" lvl="0" indent="0" algn="ctr" fontAlgn="auto">
              <a:lnSpc>
                <a:spcPct val="100000"/>
              </a:lnSpc>
              <a:spcBef>
                <a:spcPct val="0"/>
              </a:spcBef>
              <a:spcAft>
                <a:spcPts val="0"/>
              </a:spcAft>
              <a:buClrTx/>
              <a:buSzTx/>
              <a:tabLst/>
              <a:defRPr/>
            </a:pPr>
            <a:r>
              <a:rPr lang="nb-NO" sz="3200" dirty="0">
                <a:solidFill>
                  <a:srgbClr val="509E2F"/>
                </a:solidFill>
                <a:latin typeface="Stag Sans Light" pitchFamily="34" charset="0"/>
                <a:ea typeface="+mj-ea"/>
                <a:cs typeface="+mj-cs"/>
              </a:rPr>
              <a:t>Systemadministrasjon - Aktiviteter</a:t>
            </a:r>
          </a:p>
        </p:txBody>
      </p:sp>
    </p:spTree>
    <p:extLst>
      <p:ext uri="{BB962C8B-B14F-4D97-AF65-F5344CB8AC3E}">
        <p14:creationId xmlns:p14="http://schemas.microsoft.com/office/powerpoint/2010/main" val="2175581113"/>
      </p:ext>
    </p:extLst>
  </p:cSld>
  <p:clrMapOvr>
    <a:masterClrMapping/>
  </p:clrMapOvr>
  <p:transition advTm="14422"/>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95536" y="1825407"/>
            <a:ext cx="4608512" cy="4771945"/>
          </a:xfrm>
        </p:spPr>
        <p:txBody>
          <a:bodyPr>
            <a:normAutofit/>
          </a:bodyPr>
          <a:lstStyle/>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Avholdt dato er dato for avholdt forretning</a:t>
            </a:r>
            <a:r>
              <a:rPr lang="nb-NO" sz="1600" dirty="0" smtClean="0"/>
              <a:t>.</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Foreldelsesdato er ny foreldelsesdato på saken. Denne datoen setts av systemet 10 år fra avholdt </a:t>
            </a:r>
            <a:r>
              <a:rPr lang="nb-NO" sz="1600" dirty="0" smtClean="0"/>
              <a:t>dato</a:t>
            </a:r>
            <a:r>
              <a:rPr lang="nb-NO" sz="1600" dirty="0"/>
              <a:t> når man trykker TAB fra Avholdt dato-feltet.</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Felter for omkostningsrenter er ikke relevant for kommuner og fylles ikke ut</a:t>
            </a:r>
            <a:r>
              <a:rPr lang="nb-NO" sz="1600" dirty="0" smtClean="0"/>
              <a:t>.</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Rente fra dato er spesifisert i dokumentet fra namsmann</a:t>
            </a:r>
            <a:r>
              <a:rPr lang="nb-NO" sz="1600" dirty="0" smtClean="0"/>
              <a:t>.</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Sak rente%, vil stå lik rentesatsen på bilagene</a:t>
            </a:r>
            <a:r>
              <a:rPr lang="nb-NO" sz="1600" dirty="0" smtClean="0"/>
              <a:t>.</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Idømt rente er spesifisert i dokumentet fra namsmannen.</a:t>
            </a:r>
          </a:p>
          <a:p>
            <a:pPr>
              <a:lnSpc>
                <a:spcPct val="80000"/>
              </a:lnSpc>
              <a:buClr>
                <a:srgbClr val="003366"/>
              </a:buClr>
            </a:pPr>
            <a:endParaRPr lang="nb-NO" sz="1600" dirty="0"/>
          </a:p>
          <a:p>
            <a:pPr lvl="1" eaLnBrk="1" hangingPunct="1"/>
            <a:endParaRPr lang="nb-NO" sz="1100" dirty="0" smtClean="0">
              <a:latin typeface="Verdana" pitchFamily="34" charset="0"/>
            </a:endParaRPr>
          </a:p>
        </p:txBody>
      </p:sp>
      <p:sp>
        <p:nvSpPr>
          <p:cNvPr id="8" name="Rektangel 7"/>
          <p:cNvSpPr/>
          <p:nvPr/>
        </p:nvSpPr>
        <p:spPr>
          <a:xfrm>
            <a:off x="-540568" y="755993"/>
            <a:ext cx="4608512"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Tvangsgrunnlag</a:t>
            </a:r>
          </a:p>
        </p:txBody>
      </p:sp>
      <p:sp>
        <p:nvSpPr>
          <p:cNvPr id="9"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130" y="2624138"/>
            <a:ext cx="39433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934362"/>
      </p:ext>
    </p:extLst>
  </p:cSld>
  <p:clrMapOvr>
    <a:masterClrMapping/>
  </p:clrMapOvr>
  <p:transition advTm="10203"/>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23528" y="2204864"/>
            <a:ext cx="4320480" cy="4896544"/>
          </a:xfrm>
        </p:spPr>
        <p:txBody>
          <a:bodyPr>
            <a:normAutofit/>
          </a:bodyPr>
          <a:lstStyle/>
          <a:p>
            <a:pPr marL="342900" lvl="1" indent="-342900">
              <a:lnSpc>
                <a:spcPct val="70000"/>
              </a:lnSpc>
              <a:buClr>
                <a:srgbClr val="509E2F"/>
              </a:buClr>
              <a:buSzPct val="112000"/>
              <a:buFont typeface="Wingdings" pitchFamily="2" charset="2"/>
              <a:buChar char="§"/>
            </a:pPr>
            <a:r>
              <a:rPr lang="nb-NO" sz="1600" dirty="0"/>
              <a:t>Til høyre i tvangsbildet er det en egen tabell med 3 kolonner, nemlig innbetalt, dom og ny </a:t>
            </a:r>
            <a:r>
              <a:rPr lang="nb-NO" sz="1600" dirty="0" smtClean="0"/>
              <a:t>saldo</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Det er veldig sjelden man trenger å gjøre endringer i denne tabellen. </a:t>
            </a:r>
            <a:endParaRPr lang="nb-NO" sz="1600" dirty="0" smtClean="0"/>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Dersom det er innbetalt beløp etter at begjæring er sendt og tvangsgrunnlag registreres, vil dette innbetalte beløpet stå spesifisert i kolonnen «INNBETALT</a:t>
            </a:r>
            <a:r>
              <a:rPr lang="nb-NO" sz="1600" dirty="0" smtClean="0"/>
              <a:t>».</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I disse tilfellene skal dere postere opp kolonnen «DOM» med tilsvarende </a:t>
            </a:r>
            <a:r>
              <a:rPr lang="nb-NO" sz="1600" dirty="0" smtClean="0"/>
              <a:t>beløp, systemet </a:t>
            </a:r>
            <a:r>
              <a:rPr lang="nb-NO" sz="1600" dirty="0"/>
              <a:t>trekker fra innbetalte beløp og oppdaterer beløpene i kolonnen «NY SALDO» (TAB igjennom kolonnene)</a:t>
            </a:r>
          </a:p>
          <a:p>
            <a:pPr marL="342900" lvl="1" indent="-342900">
              <a:lnSpc>
                <a:spcPct val="70000"/>
              </a:lnSpc>
              <a:buClr>
                <a:srgbClr val="509E2F"/>
              </a:buClr>
              <a:buSzPct val="112000"/>
              <a:buFont typeface="Wingdings" pitchFamily="2" charset="2"/>
              <a:buChar char="§"/>
            </a:pPr>
            <a:endParaRPr lang="nb-NO" sz="1600" dirty="0"/>
          </a:p>
          <a:p>
            <a:pPr lvl="1" eaLnBrk="1" hangingPunct="1"/>
            <a:endParaRPr lang="nb-NO" sz="1600" dirty="0" smtClean="0"/>
          </a:p>
        </p:txBody>
      </p:sp>
      <p:sp>
        <p:nvSpPr>
          <p:cNvPr id="8" name="Rektangel 7"/>
          <p:cNvSpPr/>
          <p:nvPr/>
        </p:nvSpPr>
        <p:spPr>
          <a:xfrm>
            <a:off x="-396552" y="755993"/>
            <a:ext cx="4392488"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Tvangsgrunnlag</a:t>
            </a:r>
          </a:p>
        </p:txBody>
      </p:sp>
      <p:sp>
        <p:nvSpPr>
          <p:cNvPr id="9"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097" y="2090738"/>
            <a:ext cx="3690327" cy="378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233597"/>
      </p:ext>
    </p:extLst>
  </p:cSld>
  <p:clrMapOvr>
    <a:masterClrMapping/>
  </p:clrMapOvr>
  <p:transition advTm="10203"/>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23528" y="2708920"/>
            <a:ext cx="7704856" cy="3384376"/>
          </a:xfrm>
        </p:spPr>
        <p:txBody>
          <a:bodyPr>
            <a:noAutofit/>
          </a:bodyPr>
          <a:lstStyle/>
          <a:p>
            <a:pPr marL="342900" lvl="1" indent="-342900">
              <a:lnSpc>
                <a:spcPct val="70000"/>
              </a:lnSpc>
              <a:buClr>
                <a:srgbClr val="509E2F"/>
              </a:buClr>
              <a:buSzPct val="112000"/>
              <a:buFont typeface="Wingdings" pitchFamily="2" charset="2"/>
              <a:buChar char="§"/>
            </a:pPr>
            <a:r>
              <a:rPr lang="nb-NO" sz="1600" dirty="0"/>
              <a:t>Når tvangsgrunnlaget lagres vil det bli opprettet et nytt bilag på saken som heter renter i henhold </a:t>
            </a:r>
            <a:r>
              <a:rPr lang="nb-NO" sz="1600" dirty="0" smtClean="0"/>
              <a:t>til </a:t>
            </a:r>
            <a:r>
              <a:rPr lang="nb-NO" sz="1600" dirty="0"/>
              <a:t>tvangsgrunnlag. Dette bilaget er et rentebilag med idømte renter registrert i tvangsbildet.</a:t>
            </a:r>
          </a:p>
          <a:p>
            <a:pPr marL="342900" lvl="1" indent="-342900">
              <a:lnSpc>
                <a:spcPct val="70000"/>
              </a:lnSpc>
              <a:buClr>
                <a:srgbClr val="509E2F"/>
              </a:buClr>
              <a:buSzPct val="112000"/>
              <a:buFont typeface="Wingdings" pitchFamily="2" charset="2"/>
              <a:buChar char="§"/>
            </a:pPr>
            <a:r>
              <a:rPr lang="nb-NO" sz="1600" dirty="0"/>
              <a:t>Rente fra dato på de opprinnelige bilagene endres til rente fra dato registrert i tvangsbildet. </a:t>
            </a:r>
          </a:p>
          <a:p>
            <a:pPr marL="342900" lvl="1" indent="-342900">
              <a:lnSpc>
                <a:spcPct val="70000"/>
              </a:lnSpc>
              <a:buClr>
                <a:srgbClr val="509E2F"/>
              </a:buClr>
              <a:buSzPct val="112000"/>
              <a:buFont typeface="Wingdings" pitchFamily="2" charset="2"/>
              <a:buChar char="§"/>
            </a:pPr>
            <a:r>
              <a:rPr lang="nb-NO" sz="1600" dirty="0"/>
              <a:t>Konsekvens av ovennevnte er at idømte renter er sikret 10 års foreldelse. Bilagene renteberegnes nå videre i 3 år fra den nye rente fra datoen. </a:t>
            </a:r>
          </a:p>
          <a:p>
            <a:pPr marL="342900" lvl="1" indent="-342900">
              <a:lnSpc>
                <a:spcPct val="70000"/>
              </a:lnSpc>
              <a:buClr>
                <a:srgbClr val="509E2F"/>
              </a:buClr>
              <a:buSzPct val="112000"/>
              <a:buFont typeface="Wingdings" pitchFamily="2" charset="2"/>
              <a:buChar char="§"/>
            </a:pPr>
            <a:r>
              <a:rPr lang="nb-NO" sz="1600" dirty="0"/>
              <a:t>I saksbehandlingsbildet blir det lagt ut en blålinje som viser en historikklinje med registrert tvangsgrunnlag.  </a:t>
            </a:r>
          </a:p>
          <a:p>
            <a:pPr lvl="1" eaLnBrk="1" hangingPunct="1"/>
            <a:endParaRPr lang="nb-NO" sz="1500" dirty="0" smtClean="0"/>
          </a:p>
        </p:txBody>
      </p:sp>
      <p:sp>
        <p:nvSpPr>
          <p:cNvPr id="8" name="Slide Number Placeholder 7"/>
          <p:cNvSpPr>
            <a:spLocks noGrp="1"/>
          </p:cNvSpPr>
          <p:nvPr>
            <p:ph type="sldNum" sz="quarter" idx="4294967295"/>
          </p:nvPr>
        </p:nvSpPr>
        <p:spPr>
          <a:xfrm>
            <a:off x="8100392" y="6245225"/>
            <a:ext cx="586408" cy="476251"/>
          </a:xfrm>
          <a:prstGeom prst="rect">
            <a:avLst/>
          </a:prstGeom>
        </p:spPr>
        <p:txBody>
          <a:bodyPr/>
          <a:lstStyle/>
          <a:p>
            <a:pPr>
              <a:defRPr/>
            </a:pPr>
            <a:fld id="{69E5A46D-8979-4DD3-97C0-D1C561FC95A3}" type="slidenum">
              <a:rPr lang="nb-NO" smtClean="0"/>
              <a:pPr>
                <a:defRPr/>
              </a:pPr>
              <a:t>52</a:t>
            </a:fld>
            <a:endParaRPr lang="nb-NO" dirty="0"/>
          </a:p>
        </p:txBody>
      </p:sp>
      <p:sp>
        <p:nvSpPr>
          <p:cNvPr id="9" name="Rektangel 8"/>
          <p:cNvSpPr/>
          <p:nvPr/>
        </p:nvSpPr>
        <p:spPr>
          <a:xfrm>
            <a:off x="-180528" y="692696"/>
            <a:ext cx="3888432"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Tvangsgrunnlag</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74771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50" y="5056199"/>
            <a:ext cx="7376419" cy="67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510060"/>
      </p:ext>
    </p:extLst>
  </p:cSld>
  <p:clrMapOvr>
    <a:masterClrMapping/>
  </p:clrMapOvr>
  <p:transition advTm="10203"/>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755576" y="2669229"/>
            <a:ext cx="7560840" cy="4144147"/>
          </a:xfrm>
        </p:spPr>
        <p:txBody>
          <a:bodyPr>
            <a:normAutofit/>
          </a:bodyPr>
          <a:lstStyle/>
          <a:p>
            <a:pPr marL="342900" lvl="1" indent="-342900">
              <a:lnSpc>
                <a:spcPct val="70000"/>
              </a:lnSpc>
              <a:buClr>
                <a:srgbClr val="509E2F"/>
              </a:buClr>
              <a:buSzPct val="112000"/>
              <a:buFont typeface="Wingdings" pitchFamily="2" charset="2"/>
              <a:buChar char="§"/>
            </a:pPr>
            <a:r>
              <a:rPr lang="nb-NO" sz="1800" dirty="0"/>
              <a:t>Etter at tvangsgrunnlaget er registrert er det egne faner i TVANG bildet for å registrere sikkerheter. </a:t>
            </a:r>
            <a:endParaRPr lang="nb-NO" sz="1800" dirty="0" smtClean="0"/>
          </a:p>
          <a:p>
            <a:pPr marL="342900" lvl="1" indent="-342900">
              <a:lnSpc>
                <a:spcPct val="70000"/>
              </a:lnSpc>
              <a:buClr>
                <a:srgbClr val="509E2F"/>
              </a:buClr>
              <a:buSzPct val="112000"/>
              <a:buFont typeface="Wingdings" pitchFamily="2" charset="2"/>
              <a:buChar char="§"/>
            </a:pPr>
            <a:endParaRPr lang="nb-NO" sz="1800" dirty="0"/>
          </a:p>
          <a:p>
            <a:pPr marL="342900" lvl="1" indent="-342900">
              <a:lnSpc>
                <a:spcPct val="70000"/>
              </a:lnSpc>
              <a:buClr>
                <a:srgbClr val="509E2F"/>
              </a:buClr>
              <a:buSzPct val="112000"/>
              <a:buFont typeface="Wingdings" pitchFamily="2" charset="2"/>
              <a:buChar char="§"/>
            </a:pPr>
            <a:r>
              <a:rPr lang="nb-NO" sz="1800" dirty="0"/>
              <a:t>Et tvangsgrunnlag kan ha flere sikkerheter. F.eksempel kan en avholdt utleggsforretning ha utlegg i lønn, flere kjøretøyer og flere eiendommer. </a:t>
            </a:r>
            <a:endParaRPr lang="nb-NO" sz="1800" dirty="0" smtClean="0"/>
          </a:p>
          <a:p>
            <a:pPr marL="342900" lvl="1" indent="-342900">
              <a:lnSpc>
                <a:spcPct val="70000"/>
              </a:lnSpc>
              <a:buClr>
                <a:srgbClr val="509E2F"/>
              </a:buClr>
              <a:buSzPct val="112000"/>
              <a:buFont typeface="Wingdings" pitchFamily="2" charset="2"/>
              <a:buChar char="§"/>
            </a:pPr>
            <a:endParaRPr lang="nb-NO" sz="1800" dirty="0"/>
          </a:p>
          <a:p>
            <a:pPr marL="342900" lvl="1" indent="-342900">
              <a:lnSpc>
                <a:spcPct val="70000"/>
              </a:lnSpc>
              <a:buClr>
                <a:srgbClr val="509E2F"/>
              </a:buClr>
              <a:buSzPct val="112000"/>
              <a:buFont typeface="Wingdings" pitchFamily="2" charset="2"/>
              <a:buChar char="§"/>
            </a:pPr>
            <a:r>
              <a:rPr lang="nb-NO" sz="1800" dirty="0"/>
              <a:t>Det håndteres med at man registrerer hver sikkerhet med å gå inn på fanene ovenfor og registrere de enkelte sikkerhetene</a:t>
            </a:r>
            <a:r>
              <a:rPr lang="nb-NO" sz="1800" dirty="0" smtClean="0"/>
              <a:t>.</a:t>
            </a:r>
          </a:p>
          <a:p>
            <a:pPr marL="342900" lvl="1" indent="-342900">
              <a:lnSpc>
                <a:spcPct val="70000"/>
              </a:lnSpc>
              <a:buClr>
                <a:srgbClr val="509E2F"/>
              </a:buClr>
              <a:buSzPct val="112000"/>
              <a:buFont typeface="Wingdings" pitchFamily="2" charset="2"/>
              <a:buChar char="§"/>
            </a:pPr>
            <a:endParaRPr lang="nb-NO" sz="1800" dirty="0"/>
          </a:p>
          <a:p>
            <a:pPr marL="342900" lvl="1" indent="-342900">
              <a:lnSpc>
                <a:spcPct val="70000"/>
              </a:lnSpc>
              <a:buClr>
                <a:srgbClr val="509E2F"/>
              </a:buClr>
              <a:buSzPct val="112000"/>
              <a:buFont typeface="Wingdings" pitchFamily="2" charset="2"/>
              <a:buChar char="§"/>
            </a:pPr>
            <a:r>
              <a:rPr lang="nb-NO" sz="1800" dirty="0"/>
              <a:t>Vi skal i de neste bildene se hvordan disse sikkerhetene registreres</a:t>
            </a:r>
            <a:r>
              <a:rPr lang="nb-NO" sz="1600" dirty="0"/>
              <a:t>.</a:t>
            </a:r>
          </a:p>
          <a:p>
            <a:pPr lvl="1" eaLnBrk="1" hangingPunct="1"/>
            <a:endParaRPr lang="nb-NO" sz="1600" dirty="0" smtClean="0"/>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18" t="77344" r="26061" b="16601"/>
          <a:stretch/>
        </p:blipFill>
        <p:spPr bwMode="auto">
          <a:xfrm>
            <a:off x="5076056" y="1961402"/>
            <a:ext cx="3671888" cy="53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p:cNvSpPr/>
          <p:nvPr/>
        </p:nvSpPr>
        <p:spPr>
          <a:xfrm>
            <a:off x="-324544" y="755993"/>
            <a:ext cx="5256584"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Utlegg og sikkerheter</a:t>
            </a:r>
          </a:p>
        </p:txBody>
      </p:sp>
      <p:sp>
        <p:nvSpPr>
          <p:cNvPr id="9"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58033692"/>
      </p:ext>
    </p:extLst>
  </p:cSld>
  <p:clrMapOvr>
    <a:masterClrMapping/>
  </p:clrMapOvr>
  <p:transition advTm="1020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23528" y="1700809"/>
            <a:ext cx="7488832" cy="4248472"/>
          </a:xfrm>
        </p:spPr>
        <p:txBody>
          <a:bodyPr>
            <a:noAutofit/>
          </a:bodyPr>
          <a:lstStyle/>
          <a:p>
            <a:pPr>
              <a:lnSpc>
                <a:spcPct val="80000"/>
              </a:lnSpc>
              <a:buClr>
                <a:srgbClr val="003366"/>
              </a:buClr>
              <a:buNone/>
            </a:pPr>
            <a:r>
              <a:rPr lang="nb-NO" sz="1600" dirty="0" smtClean="0"/>
              <a:t>Trekk i lønn:</a:t>
            </a:r>
          </a:p>
          <a:p>
            <a:pPr marL="342900" lvl="1" indent="-342900">
              <a:lnSpc>
                <a:spcPct val="70000"/>
              </a:lnSpc>
              <a:buClr>
                <a:srgbClr val="509E2F"/>
              </a:buClr>
              <a:buSzPct val="112000"/>
              <a:buFont typeface="Wingdings" pitchFamily="2" charset="2"/>
              <a:buChar char="§"/>
            </a:pPr>
            <a:endParaRPr lang="nb-NO" sz="1600" dirty="0"/>
          </a:p>
          <a:p>
            <a:pPr marL="342900" lvl="1" indent="-342900">
              <a:lnSpc>
                <a:spcPct val="70000"/>
              </a:lnSpc>
              <a:buClr>
                <a:srgbClr val="509E2F"/>
              </a:buClr>
              <a:buSzPct val="112000"/>
              <a:buFont typeface="Wingdings" pitchFamily="2" charset="2"/>
              <a:buChar char="§"/>
            </a:pPr>
            <a:r>
              <a:rPr lang="nb-NO" sz="1600" dirty="0"/>
              <a:t>Dersom debitor ikke er registrert med arbeidsgiver søker du opp arbeidsgiver og legger dette inn i bildet for trekk i lønn. Dette forutsetter at arbeidsgiveren er registrert som debitor i Procasso. </a:t>
            </a:r>
          </a:p>
          <a:p>
            <a:pPr marL="342900" lvl="1" indent="-342900">
              <a:lnSpc>
                <a:spcPct val="70000"/>
              </a:lnSpc>
              <a:buClr>
                <a:srgbClr val="509E2F"/>
              </a:buClr>
              <a:buSzPct val="112000"/>
              <a:buFont typeface="Wingdings" pitchFamily="2" charset="2"/>
              <a:buChar char="§"/>
            </a:pPr>
            <a:r>
              <a:rPr lang="nb-NO" sz="1600" dirty="0"/>
              <a:t>Dersom dette ikke er tilfelle, start med å registrere arbeidsgiver som ny debitor.</a:t>
            </a:r>
          </a:p>
          <a:p>
            <a:pPr marL="342900" lvl="1" indent="-342900">
              <a:lnSpc>
                <a:spcPct val="70000"/>
              </a:lnSpc>
              <a:buClr>
                <a:srgbClr val="509E2F"/>
              </a:buClr>
              <a:buSzPct val="112000"/>
              <a:buFont typeface="Wingdings" pitchFamily="2" charset="2"/>
              <a:buChar char="§"/>
            </a:pPr>
            <a:r>
              <a:rPr lang="nb-NO" sz="1600" dirty="0"/>
              <a:t>Registrer deretter fra dato, til dato og beløp. Lagre </a:t>
            </a:r>
          </a:p>
          <a:p>
            <a:pPr marL="342900" lvl="1" indent="-342900">
              <a:lnSpc>
                <a:spcPct val="70000"/>
              </a:lnSpc>
              <a:buClr>
                <a:srgbClr val="509E2F"/>
              </a:buClr>
              <a:buSzPct val="112000"/>
              <a:buFont typeface="Wingdings" pitchFamily="2" charset="2"/>
              <a:buChar char="§"/>
            </a:pPr>
            <a:r>
              <a:rPr lang="nb-NO" sz="1600" dirty="0"/>
              <a:t>deretter sikkerheten.</a:t>
            </a:r>
          </a:p>
          <a:p>
            <a:pPr marL="342900" lvl="1" indent="-342900">
              <a:lnSpc>
                <a:spcPct val="70000"/>
              </a:lnSpc>
              <a:buClr>
                <a:srgbClr val="509E2F"/>
              </a:buClr>
              <a:buSzPct val="112000"/>
              <a:buFont typeface="Wingdings" pitchFamily="2" charset="2"/>
              <a:buChar char="§"/>
            </a:pPr>
            <a:r>
              <a:rPr lang="nb-NO" sz="1600" dirty="0"/>
              <a:t>Du vil nå se en linje med trekk i lønn, koblet til tvangsgrunnlaget.</a:t>
            </a:r>
          </a:p>
          <a:p>
            <a:pPr marL="342900" lvl="1" indent="-342900">
              <a:lnSpc>
                <a:spcPct val="70000"/>
              </a:lnSpc>
              <a:buClr>
                <a:srgbClr val="509E2F"/>
              </a:buClr>
              <a:buSzPct val="112000"/>
              <a:buFont typeface="Wingdings" pitchFamily="2" charset="2"/>
              <a:buChar char="§"/>
            </a:pPr>
            <a:r>
              <a:rPr lang="nb-NO" sz="1600" dirty="0"/>
              <a:t>Avslutt registreringen med å registrere lønnstrekk eller trygdetrekk i avdragsbildet. </a:t>
            </a:r>
          </a:p>
          <a:p>
            <a:pPr>
              <a:lnSpc>
                <a:spcPct val="80000"/>
              </a:lnSpc>
              <a:buClr>
                <a:srgbClr val="003366"/>
              </a:buClr>
            </a:pPr>
            <a:endParaRPr lang="nb-NO" sz="1600" dirty="0"/>
          </a:p>
          <a:p>
            <a:pPr lvl="1" eaLnBrk="1" hangingPunct="1"/>
            <a:endParaRPr lang="nb-NO" sz="1600" dirty="0" smtClean="0"/>
          </a:p>
        </p:txBody>
      </p:sp>
      <p:sp>
        <p:nvSpPr>
          <p:cNvPr id="8" name="Rektangel 7"/>
          <p:cNvSpPr/>
          <p:nvPr/>
        </p:nvSpPr>
        <p:spPr>
          <a:xfrm>
            <a:off x="-252536" y="755993"/>
            <a:ext cx="4968552"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Utlegg og sikkerheter</a:t>
            </a:r>
          </a:p>
        </p:txBody>
      </p:sp>
      <p:sp>
        <p:nvSpPr>
          <p:cNvPr id="9"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278764"/>
            <a:ext cx="4968552" cy="241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818271"/>
      </p:ext>
    </p:extLst>
  </p:cSld>
  <p:clrMapOvr>
    <a:masterClrMapping/>
  </p:clrMapOvr>
  <p:transition advTm="10203"/>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1772816"/>
            <a:ext cx="7704856" cy="3168352"/>
          </a:xfrm>
        </p:spPr>
        <p:txBody>
          <a:bodyPr>
            <a:normAutofit/>
          </a:bodyPr>
          <a:lstStyle/>
          <a:p>
            <a:pPr>
              <a:lnSpc>
                <a:spcPct val="80000"/>
              </a:lnSpc>
              <a:buClr>
                <a:srgbClr val="003366"/>
              </a:buClr>
              <a:buNone/>
            </a:pPr>
            <a:r>
              <a:rPr lang="nb-NO" sz="1600" dirty="0" smtClean="0"/>
              <a:t>Løsøre:</a:t>
            </a:r>
          </a:p>
          <a:p>
            <a:pPr>
              <a:lnSpc>
                <a:spcPct val="80000"/>
              </a:lnSpc>
              <a:buClr>
                <a:srgbClr val="003366"/>
              </a:buClr>
              <a:buNone/>
            </a:pPr>
            <a:endParaRPr lang="nb-NO" sz="1600" dirty="0" smtClean="0"/>
          </a:p>
          <a:p>
            <a:pPr marL="342900" lvl="1" indent="-342900">
              <a:lnSpc>
                <a:spcPct val="70000"/>
              </a:lnSpc>
              <a:buClr>
                <a:srgbClr val="509E2F"/>
              </a:buClr>
              <a:buSzPct val="112000"/>
              <a:buFont typeface="Wingdings" pitchFamily="2" charset="2"/>
              <a:buChar char="§"/>
            </a:pPr>
            <a:r>
              <a:rPr lang="nb-NO" sz="1600" dirty="0"/>
              <a:t>Løsøre er et generelt bilde, i og med at det er mange muligheter for utlegg man kan få i løsøre.</a:t>
            </a:r>
          </a:p>
          <a:p>
            <a:pPr marL="342900" lvl="1" indent="-342900">
              <a:lnSpc>
                <a:spcPct val="70000"/>
              </a:lnSpc>
              <a:buClr>
                <a:srgbClr val="509E2F"/>
              </a:buClr>
              <a:buSzPct val="112000"/>
              <a:buFont typeface="Wingdings" pitchFamily="2" charset="2"/>
              <a:buChar char="§"/>
            </a:pPr>
            <a:r>
              <a:rPr lang="nb-NO" sz="1600" dirty="0"/>
              <a:t>I eksempelet nedenfor har vi vist eksempel med at man har fått utlegg i kjøretøy</a:t>
            </a:r>
            <a:r>
              <a:rPr lang="nb-NO" sz="1600" dirty="0" smtClean="0"/>
              <a:t>. Tinglyst pant 3 år fra tinglyst dato</a:t>
            </a:r>
            <a:endParaRPr lang="nb-NO" sz="1600" dirty="0"/>
          </a:p>
          <a:p>
            <a:pPr marL="342900" lvl="1" indent="-342900">
              <a:lnSpc>
                <a:spcPct val="70000"/>
              </a:lnSpc>
              <a:buClr>
                <a:srgbClr val="509E2F"/>
              </a:buClr>
              <a:buSzPct val="112000"/>
              <a:buFont typeface="Wingdings" pitchFamily="2" charset="2"/>
              <a:buChar char="§"/>
            </a:pPr>
            <a:r>
              <a:rPr lang="nb-NO" sz="1600" dirty="0"/>
              <a:t>Feltene man fyller ut er tilgjengelig som flettefelt i senere varsel og begjæringer.   </a:t>
            </a:r>
          </a:p>
          <a:p>
            <a:pPr lvl="1" eaLnBrk="1" hangingPunct="1"/>
            <a:endParaRPr lang="nb-NO" sz="1600" dirty="0" smtClean="0"/>
          </a:p>
        </p:txBody>
      </p:sp>
      <p:sp>
        <p:nvSpPr>
          <p:cNvPr id="7" name="Slide Number Placeholder 6"/>
          <p:cNvSpPr>
            <a:spLocks noGrp="1"/>
          </p:cNvSpPr>
          <p:nvPr>
            <p:ph type="sldNum" sz="quarter" idx="4294967295"/>
          </p:nvPr>
        </p:nvSpPr>
        <p:spPr>
          <a:xfrm>
            <a:off x="8316416" y="6245225"/>
            <a:ext cx="648072" cy="476251"/>
          </a:xfrm>
          <a:prstGeom prst="rect">
            <a:avLst/>
          </a:prstGeom>
        </p:spPr>
        <p:txBody>
          <a:bodyPr/>
          <a:lstStyle/>
          <a:p>
            <a:pPr>
              <a:defRPr/>
            </a:pPr>
            <a:fld id="{69E5A46D-8979-4DD3-97C0-D1C561FC95A3}" type="slidenum">
              <a:rPr lang="nb-NO" smtClean="0"/>
              <a:pPr>
                <a:defRPr/>
              </a:pPr>
              <a:t>55</a:t>
            </a:fld>
            <a:endParaRPr lang="nb-NO" dirty="0"/>
          </a:p>
        </p:txBody>
      </p:sp>
      <p:sp>
        <p:nvSpPr>
          <p:cNvPr id="8" name="Rektangel 7"/>
          <p:cNvSpPr/>
          <p:nvPr/>
        </p:nvSpPr>
        <p:spPr>
          <a:xfrm>
            <a:off x="-396552" y="755993"/>
            <a:ext cx="5256584"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Utlegg og sikkerheter</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454" y="3522071"/>
            <a:ext cx="5867946" cy="314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132077"/>
      </p:ext>
    </p:extLst>
  </p:cSld>
  <p:clrMapOvr>
    <a:masterClrMapping/>
  </p:clrMapOvr>
  <p:transition advTm="10203"/>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95536" y="1628800"/>
            <a:ext cx="7848872" cy="2520281"/>
          </a:xfrm>
        </p:spPr>
        <p:txBody>
          <a:bodyPr>
            <a:noAutofit/>
          </a:bodyPr>
          <a:lstStyle/>
          <a:p>
            <a:pPr>
              <a:lnSpc>
                <a:spcPct val="80000"/>
              </a:lnSpc>
              <a:buClr>
                <a:srgbClr val="003366"/>
              </a:buClr>
              <a:buNone/>
            </a:pPr>
            <a:r>
              <a:rPr lang="nb-NO" sz="1600" dirty="0" smtClean="0"/>
              <a:t>Fast eiendom:</a:t>
            </a:r>
          </a:p>
          <a:p>
            <a:pPr marL="342900" lvl="1" indent="-342900">
              <a:lnSpc>
                <a:spcPct val="70000"/>
              </a:lnSpc>
              <a:buClr>
                <a:srgbClr val="509E2F"/>
              </a:buClr>
              <a:buSzPct val="112000"/>
              <a:buFont typeface="Wingdings" pitchFamily="2" charset="2"/>
              <a:buChar char="§"/>
            </a:pPr>
            <a:r>
              <a:rPr lang="nb-NO" sz="1600" dirty="0" smtClean="0"/>
              <a:t>Dette kan være utlegg etter avholdt utleggsforretning, men blir også registrert som sikkerhet når kommunale avgifter med legalpant i eiendom leses inn fra Agresso eller Visma</a:t>
            </a:r>
          </a:p>
          <a:p>
            <a:pPr marL="342900" lvl="1" indent="-342900">
              <a:lnSpc>
                <a:spcPct val="70000"/>
              </a:lnSpc>
              <a:buClr>
                <a:srgbClr val="509E2F"/>
              </a:buClr>
              <a:buSzPct val="112000"/>
              <a:buFont typeface="Wingdings" pitchFamily="2" charset="2"/>
              <a:buChar char="§"/>
            </a:pPr>
            <a:r>
              <a:rPr lang="nb-NO" sz="1600" dirty="0" smtClean="0"/>
              <a:t>Foreldelse av tinglyst pant er </a:t>
            </a:r>
          </a:p>
          <a:p>
            <a:pPr marL="342900" lvl="1" indent="-342900">
              <a:lnSpc>
                <a:spcPct val="70000"/>
              </a:lnSpc>
              <a:buClr>
                <a:srgbClr val="509E2F"/>
              </a:buClr>
              <a:buSzPct val="112000"/>
              <a:buFont typeface="Wingdings" pitchFamily="2" charset="2"/>
              <a:buChar char="§"/>
            </a:pPr>
            <a:r>
              <a:rPr lang="nb-NO" sz="1600" dirty="0" smtClean="0"/>
              <a:t>Nedenfor er det vist eksempel på hvordan kommunale avgifter får opprettet sikkerhet når nye krav leses inn i Procasso</a:t>
            </a:r>
            <a:endParaRPr lang="nb-NO" sz="1600" dirty="0"/>
          </a:p>
          <a:p>
            <a:pPr lvl="1" eaLnBrk="1" hangingPunct="1"/>
            <a:endParaRPr lang="nb-NO" sz="1600" dirty="0" smtClean="0"/>
          </a:p>
        </p:txBody>
      </p:sp>
      <p:sp>
        <p:nvSpPr>
          <p:cNvPr id="6" name="Slide Number Placeholder 5"/>
          <p:cNvSpPr>
            <a:spLocks noGrp="1"/>
          </p:cNvSpPr>
          <p:nvPr>
            <p:ph type="sldNum" sz="quarter" idx="4294967295"/>
          </p:nvPr>
        </p:nvSpPr>
        <p:spPr>
          <a:xfrm>
            <a:off x="8460432" y="6245225"/>
            <a:ext cx="683568" cy="476251"/>
          </a:xfrm>
          <a:prstGeom prst="rect">
            <a:avLst/>
          </a:prstGeom>
        </p:spPr>
        <p:txBody>
          <a:bodyPr/>
          <a:lstStyle/>
          <a:p>
            <a:pPr>
              <a:defRPr/>
            </a:pPr>
            <a:fld id="{69E5A46D-8979-4DD3-97C0-D1C561FC95A3}" type="slidenum">
              <a:rPr lang="nb-NO" smtClean="0"/>
              <a:pPr>
                <a:defRPr/>
              </a:pPr>
              <a:t>56</a:t>
            </a:fld>
            <a:endParaRPr lang="nb-NO" dirty="0"/>
          </a:p>
        </p:txBody>
      </p:sp>
      <p:sp>
        <p:nvSpPr>
          <p:cNvPr id="8" name="Rektangel 7"/>
          <p:cNvSpPr/>
          <p:nvPr/>
        </p:nvSpPr>
        <p:spPr>
          <a:xfrm>
            <a:off x="-396552" y="755993"/>
            <a:ext cx="5328592"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Utlegg og sikkerheter</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147850"/>
            <a:ext cx="6414864" cy="344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759263"/>
      </p:ext>
    </p:extLst>
  </p:cSld>
  <p:clrMapOvr>
    <a:masterClrMapping/>
  </p:clrMapOvr>
  <p:transition advTm="10203"/>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611560" y="1960181"/>
            <a:ext cx="2880320" cy="4421147"/>
          </a:xfrm>
        </p:spPr>
        <p:txBody>
          <a:bodyPr>
            <a:normAutofit/>
          </a:bodyPr>
          <a:lstStyle/>
          <a:p>
            <a:r>
              <a:rPr lang="nb-NO" sz="1800" dirty="0">
                <a:ea typeface="Verdana" pitchFamily="34" charset="0"/>
                <a:cs typeface="Verdana" pitchFamily="34" charset="0"/>
              </a:rPr>
              <a:t>Kreditor-rapporter</a:t>
            </a:r>
          </a:p>
          <a:p>
            <a:pPr>
              <a:buFont typeface="Wingdings" pitchFamily="2" charset="2"/>
              <a:buNone/>
            </a:pPr>
            <a:endParaRPr lang="nb-NO" sz="1800" dirty="0">
              <a:ea typeface="Verdana" pitchFamily="34" charset="0"/>
              <a:cs typeface="Verdana" pitchFamily="34" charset="0"/>
            </a:endParaRPr>
          </a:p>
          <a:p>
            <a:r>
              <a:rPr lang="nb-NO" sz="1800" dirty="0">
                <a:ea typeface="Verdana" pitchFamily="34" charset="0"/>
                <a:cs typeface="Verdana" pitchFamily="34" charset="0"/>
              </a:rPr>
              <a:t>Interne Rapporter</a:t>
            </a:r>
          </a:p>
          <a:p>
            <a:endParaRPr lang="nb-NO" sz="1800" dirty="0">
              <a:ea typeface="Verdana" pitchFamily="34" charset="0"/>
              <a:cs typeface="Verdana" pitchFamily="34" charset="0"/>
            </a:endParaRPr>
          </a:p>
          <a:p>
            <a:r>
              <a:rPr lang="nb-NO" sz="1800" dirty="0">
                <a:ea typeface="Verdana" pitchFamily="34" charset="0"/>
                <a:cs typeface="Verdana" pitchFamily="34" charset="0"/>
              </a:rPr>
              <a:t>Oversikt debitors saker, inkl notater</a:t>
            </a:r>
          </a:p>
          <a:p>
            <a:pPr lvl="1" eaLnBrk="1" hangingPunct="1"/>
            <a:endParaRPr lang="nb-NO" sz="1600" dirty="0" smtClean="0">
              <a:ea typeface="Verdana" pitchFamily="34" charset="0"/>
              <a:cs typeface="Verdana" pitchFamily="34" charset="0"/>
            </a:endParaRPr>
          </a:p>
        </p:txBody>
      </p:sp>
      <p:sp>
        <p:nvSpPr>
          <p:cNvPr id="7" name="Rektangel 6"/>
          <p:cNvSpPr/>
          <p:nvPr/>
        </p:nvSpPr>
        <p:spPr>
          <a:xfrm>
            <a:off x="-540568" y="755993"/>
            <a:ext cx="3744416"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Rapporter</a:t>
            </a:r>
          </a:p>
        </p:txBody>
      </p:sp>
      <p:sp>
        <p:nvSpPr>
          <p:cNvPr id="8" name="Slide Number Placeholder 6"/>
          <p:cNvSpPr txBox="1">
            <a:spLocks/>
          </p:cNvSpPr>
          <p:nvPr/>
        </p:nvSpPr>
        <p:spPr>
          <a:xfrm>
            <a:off x="8172400" y="6245225"/>
            <a:ext cx="514400" cy="4762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784" y="1826865"/>
            <a:ext cx="32766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191575"/>
      </p:ext>
    </p:extLst>
  </p:cSld>
  <p:clrMapOvr>
    <a:masterClrMapping/>
  </p:clrMapOvr>
  <p:transition advTm="1020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95536" y="2003412"/>
            <a:ext cx="4752528" cy="4593940"/>
          </a:xfrm>
        </p:spPr>
        <p:txBody>
          <a:bodyPr>
            <a:noAutofit/>
          </a:bodyPr>
          <a:lstStyle/>
          <a:p>
            <a:pPr>
              <a:lnSpc>
                <a:spcPct val="80000"/>
              </a:lnSpc>
              <a:buClr>
                <a:srgbClr val="003366"/>
              </a:buClr>
              <a:buNone/>
            </a:pPr>
            <a:r>
              <a:rPr lang="nb-NO" sz="1400" dirty="0" smtClean="0"/>
              <a:t>Fra Procasso kan brev skrives ut på 3 måter:</a:t>
            </a:r>
          </a:p>
          <a:p>
            <a:pPr>
              <a:lnSpc>
                <a:spcPct val="80000"/>
              </a:lnSpc>
              <a:buClr>
                <a:srgbClr val="003366"/>
              </a:buClr>
              <a:buNone/>
            </a:pPr>
            <a:endParaRPr lang="nb-NO" sz="1400" dirty="0" smtClean="0"/>
          </a:p>
          <a:p>
            <a:pPr marL="457200" lvl="1" indent="-457200">
              <a:lnSpc>
                <a:spcPct val="80000"/>
              </a:lnSpc>
              <a:buClr>
                <a:srgbClr val="509E2F"/>
              </a:buClr>
              <a:buSzPct val="112000"/>
              <a:buFont typeface="+mj-lt"/>
              <a:buAutoNum type="arabicPeriod"/>
            </a:pPr>
            <a:r>
              <a:rPr lang="nb-NO" sz="1400" dirty="0" smtClean="0"/>
              <a:t>Som en skedulert oppgave, dvs at brevene skrives ut som en del av nattjobben. Denne løsningen forutsetter modul for dokumentutskrift</a:t>
            </a:r>
          </a:p>
          <a:p>
            <a:pPr marL="457200" lvl="1" indent="-457200">
              <a:lnSpc>
                <a:spcPct val="80000"/>
              </a:lnSpc>
              <a:buClr>
                <a:srgbClr val="509E2F"/>
              </a:buClr>
              <a:buSzPct val="112000"/>
              <a:buFont typeface="+mj-lt"/>
              <a:buAutoNum type="arabicPeriod"/>
            </a:pPr>
            <a:r>
              <a:rPr lang="nb-NO" sz="1400" dirty="0" smtClean="0"/>
              <a:t>Endre før utskrift, trykk beregn og trykk på skrivesymbol</a:t>
            </a:r>
          </a:p>
          <a:p>
            <a:pPr marL="457200" lvl="1" indent="-457200">
              <a:lnSpc>
                <a:spcPct val="80000"/>
              </a:lnSpc>
              <a:buClr>
                <a:srgbClr val="509E2F"/>
              </a:buClr>
              <a:buSzPct val="112000"/>
              <a:buFont typeface="+mj-lt"/>
              <a:buAutoNum type="arabicPeriod"/>
            </a:pPr>
            <a:r>
              <a:rPr lang="nb-NO" sz="1400" dirty="0" smtClean="0"/>
              <a:t>Trykk beregn og deretter trykk utskrift for øvrige brev</a:t>
            </a:r>
          </a:p>
          <a:p>
            <a:pPr marL="457200" lvl="1" indent="-457200">
              <a:lnSpc>
                <a:spcPct val="80000"/>
              </a:lnSpc>
              <a:buClr>
                <a:srgbClr val="509E2F"/>
              </a:buClr>
              <a:buSzPct val="112000"/>
              <a:buFont typeface="+mj-lt"/>
              <a:buAutoNum type="arabicPeriod"/>
            </a:pPr>
            <a:r>
              <a:rPr lang="nb-NO" sz="1400" dirty="0" smtClean="0"/>
              <a:t>Utskrift fra bildet dokumentutskrift, hurtigtast F9</a:t>
            </a:r>
          </a:p>
          <a:p>
            <a:pPr marL="457200" lvl="1" indent="-457200">
              <a:lnSpc>
                <a:spcPct val="80000"/>
              </a:lnSpc>
              <a:buClr>
                <a:srgbClr val="509E2F"/>
              </a:buClr>
              <a:buSzPct val="112000"/>
              <a:buFont typeface="+mj-lt"/>
              <a:buAutoNum type="arabicPeriod"/>
            </a:pPr>
            <a:r>
              <a:rPr lang="nb-NO" sz="1400" dirty="0" smtClean="0"/>
              <a:t>Skrive ut direkte fra saken, ved å høyreklikke på brevet som skal skrives ut.</a:t>
            </a:r>
          </a:p>
          <a:p>
            <a:pPr lvl="1">
              <a:lnSpc>
                <a:spcPct val="80000"/>
              </a:lnSpc>
              <a:buClr>
                <a:srgbClr val="003366"/>
              </a:buClr>
              <a:buFont typeface="+mj-lt"/>
              <a:buAutoNum type="arabicPeriod"/>
            </a:pPr>
            <a:endParaRPr lang="nb-NO" sz="1400" dirty="0"/>
          </a:p>
          <a:p>
            <a:pPr marL="0" indent="0">
              <a:lnSpc>
                <a:spcPct val="80000"/>
              </a:lnSpc>
              <a:buClr>
                <a:srgbClr val="003366"/>
              </a:buClr>
              <a:buNone/>
            </a:pPr>
            <a:endParaRPr lang="nb-NO" sz="1400" dirty="0" smtClean="0"/>
          </a:p>
          <a:p>
            <a:pPr marL="0" indent="0">
              <a:lnSpc>
                <a:spcPct val="80000"/>
              </a:lnSpc>
              <a:buClr>
                <a:srgbClr val="003366"/>
              </a:buClr>
              <a:buNone/>
            </a:pPr>
            <a:r>
              <a:rPr lang="nb-NO" sz="1400" dirty="0" smtClean="0"/>
              <a:t>Bildet til høyre er bildet for dokumentutskrift. Mer om dette bildet på neste side</a:t>
            </a:r>
          </a:p>
          <a:p>
            <a:pPr lvl="1">
              <a:lnSpc>
                <a:spcPct val="80000"/>
              </a:lnSpc>
              <a:buClr>
                <a:srgbClr val="003366"/>
              </a:buClr>
              <a:buFont typeface="+mj-lt"/>
              <a:buAutoNum type="arabicPeriod"/>
            </a:pPr>
            <a:endParaRPr lang="nb-NO" sz="1400" dirty="0"/>
          </a:p>
          <a:p>
            <a:pPr marL="457200" lvl="1" indent="0">
              <a:lnSpc>
                <a:spcPct val="80000"/>
              </a:lnSpc>
              <a:buClr>
                <a:srgbClr val="003366"/>
              </a:buClr>
              <a:buNone/>
            </a:pPr>
            <a:endParaRPr lang="nb-NO" sz="1400" dirty="0"/>
          </a:p>
          <a:p>
            <a:pPr marL="457200" lvl="1" indent="0" eaLnBrk="1" hangingPunct="1">
              <a:buNone/>
            </a:pPr>
            <a:endParaRPr lang="nb-NO" sz="1400" dirty="0" smtClean="0"/>
          </a:p>
        </p:txBody>
      </p:sp>
      <p:sp>
        <p:nvSpPr>
          <p:cNvPr id="6" name="Slide Number Placeholder 5"/>
          <p:cNvSpPr>
            <a:spLocks noGrp="1"/>
          </p:cNvSpPr>
          <p:nvPr>
            <p:ph type="sldNum" sz="quarter" idx="4294967295"/>
          </p:nvPr>
        </p:nvSpPr>
        <p:spPr>
          <a:xfrm>
            <a:off x="8316416" y="6245225"/>
            <a:ext cx="576064" cy="476251"/>
          </a:xfrm>
          <a:prstGeom prst="rect">
            <a:avLst/>
          </a:prstGeom>
        </p:spPr>
        <p:txBody>
          <a:bodyPr/>
          <a:lstStyle/>
          <a:p>
            <a:pPr>
              <a:defRPr/>
            </a:pPr>
            <a:fld id="{69E5A46D-8979-4DD3-97C0-D1C561FC95A3}" type="slidenum">
              <a:rPr lang="nb-NO" smtClean="0"/>
              <a:pPr>
                <a:defRPr/>
              </a:pPr>
              <a:t>58</a:t>
            </a:fld>
            <a:endParaRPr lang="nb-NO" dirty="0"/>
          </a:p>
        </p:txBody>
      </p:sp>
      <p:sp>
        <p:nvSpPr>
          <p:cNvPr id="7" name="Rektangel 6"/>
          <p:cNvSpPr/>
          <p:nvPr/>
        </p:nvSpPr>
        <p:spPr>
          <a:xfrm>
            <a:off x="-972616" y="828001"/>
            <a:ext cx="5616624"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Dokumentutskrift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774" y="1916832"/>
            <a:ext cx="4048738" cy="4338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967057"/>
      </p:ext>
    </p:extLst>
  </p:cSld>
  <p:clrMapOvr>
    <a:masterClrMapping/>
  </p:clrMapOvr>
  <p:transition advTm="10203"/>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2104197"/>
            <a:ext cx="3240360" cy="4421147"/>
          </a:xfrm>
        </p:spPr>
        <p:txBody>
          <a:bodyPr>
            <a:noAutofit/>
          </a:bodyPr>
          <a:lstStyle/>
          <a:p>
            <a:pPr>
              <a:lnSpc>
                <a:spcPct val="70000"/>
              </a:lnSpc>
            </a:pPr>
            <a:r>
              <a:rPr lang="nb-NO" sz="1600" dirty="0" smtClean="0"/>
              <a:t>Pålogget ID vil stå som saksbehandler. Dersom du ønsker å skrive ut alle brev, fjern saksbehandler id og trykk beregn. Brev som er klar for utskrift kommer da opp. </a:t>
            </a:r>
          </a:p>
          <a:p>
            <a:pPr>
              <a:lnSpc>
                <a:spcPct val="70000"/>
              </a:lnSpc>
            </a:pPr>
            <a:endParaRPr lang="nb-NO" sz="1600" dirty="0" smtClean="0"/>
          </a:p>
          <a:p>
            <a:pPr>
              <a:lnSpc>
                <a:spcPct val="70000"/>
              </a:lnSpc>
            </a:pPr>
            <a:r>
              <a:rPr lang="nb-NO" sz="1600" dirty="0" smtClean="0"/>
              <a:t>De brev du ikke ønsker å skrive ut, kan du flytte over til «Skal ikke skrives».</a:t>
            </a:r>
          </a:p>
          <a:p>
            <a:pPr>
              <a:lnSpc>
                <a:spcPct val="70000"/>
              </a:lnSpc>
            </a:pPr>
            <a:endParaRPr lang="nb-NO" sz="1600" dirty="0" smtClean="0"/>
          </a:p>
        </p:txBody>
      </p:sp>
      <p:sp>
        <p:nvSpPr>
          <p:cNvPr id="6" name="Slide Number Placeholder 5"/>
          <p:cNvSpPr>
            <a:spLocks noGrp="1"/>
          </p:cNvSpPr>
          <p:nvPr>
            <p:ph type="sldNum" sz="quarter" idx="4294967295"/>
          </p:nvPr>
        </p:nvSpPr>
        <p:spPr>
          <a:xfrm>
            <a:off x="8532440" y="6245225"/>
            <a:ext cx="611560" cy="476251"/>
          </a:xfrm>
          <a:prstGeom prst="rect">
            <a:avLst/>
          </a:prstGeom>
        </p:spPr>
        <p:txBody>
          <a:bodyPr/>
          <a:lstStyle/>
          <a:p>
            <a:pPr>
              <a:defRPr/>
            </a:pPr>
            <a:fld id="{69E5A46D-8979-4DD3-97C0-D1C561FC95A3}" type="slidenum">
              <a:rPr lang="nb-NO" smtClean="0"/>
              <a:pPr>
                <a:defRPr/>
              </a:pPr>
              <a:t>59</a:t>
            </a:fld>
            <a:endParaRPr lang="nb-NO" dirty="0"/>
          </a:p>
        </p:txBody>
      </p:sp>
      <p:sp>
        <p:nvSpPr>
          <p:cNvPr id="7" name="Rektangel 6"/>
          <p:cNvSpPr/>
          <p:nvPr/>
        </p:nvSpPr>
        <p:spPr>
          <a:xfrm>
            <a:off x="-828600" y="828001"/>
            <a:ext cx="5328592"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Dokumentutskrift</a:t>
            </a: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148" y="2185140"/>
            <a:ext cx="3833807" cy="406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vrundet rektangel 1"/>
          <p:cNvSpPr/>
          <p:nvPr/>
        </p:nvSpPr>
        <p:spPr>
          <a:xfrm>
            <a:off x="6516216" y="2933272"/>
            <a:ext cx="1543520" cy="207696"/>
          </a:xfrm>
          <a:prstGeom prst="roundRect">
            <a:avLst/>
          </a:prstGeom>
          <a:noFill/>
          <a:ln>
            <a:solidFill>
              <a:srgbClr val="50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Ellipse 2"/>
          <p:cNvSpPr/>
          <p:nvPr/>
        </p:nvSpPr>
        <p:spPr>
          <a:xfrm>
            <a:off x="6245220" y="4437112"/>
            <a:ext cx="343004" cy="562020"/>
          </a:xfrm>
          <a:prstGeom prst="ellipse">
            <a:avLst/>
          </a:prstGeom>
          <a:noFill/>
          <a:ln>
            <a:solidFill>
              <a:srgbClr val="50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637454704"/>
      </p:ext>
    </p:extLst>
  </p:cSld>
  <p:clrMapOvr>
    <a:masterClrMapping/>
  </p:clrMapOvr>
  <p:transition advTm="1020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4101" name="Text Box 5"/>
          <p:cNvSpPr txBox="1">
            <a:spLocks noChangeArrowheads="1"/>
          </p:cNvSpPr>
          <p:nvPr/>
        </p:nvSpPr>
        <p:spPr bwMode="auto">
          <a:xfrm>
            <a:off x="1311277" y="1431925"/>
            <a:ext cx="736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4102" name="Text Box 6"/>
          <p:cNvSpPr txBox="1">
            <a:spLocks noChangeArrowheads="1"/>
          </p:cNvSpPr>
          <p:nvPr/>
        </p:nvSpPr>
        <p:spPr bwMode="auto">
          <a:xfrm>
            <a:off x="519279" y="2070715"/>
            <a:ext cx="786914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dirty="0">
                <a:latin typeface="Verdana" pitchFamily="34" charset="0"/>
                <a:ea typeface="Verdana" pitchFamily="34" charset="0"/>
                <a:cs typeface="Verdana" pitchFamily="34" charset="0"/>
              </a:rPr>
              <a:t>Aktivitestregisteret består av koder fra </a:t>
            </a:r>
            <a:r>
              <a:rPr lang="nb-NO" dirty="0" smtClean="0">
                <a:latin typeface="Verdana" pitchFamily="34" charset="0"/>
                <a:ea typeface="Verdana" pitchFamily="34" charset="0"/>
                <a:cs typeface="Verdana" pitchFamily="34" charset="0"/>
              </a:rPr>
              <a:t>301 </a:t>
            </a:r>
            <a:r>
              <a:rPr lang="nb-NO" dirty="0">
                <a:latin typeface="Verdana" pitchFamily="34" charset="0"/>
                <a:ea typeface="Verdana" pitchFamily="34" charset="0"/>
                <a:cs typeface="Verdana" pitchFamily="34" charset="0"/>
              </a:rPr>
              <a:t>til </a:t>
            </a:r>
            <a:r>
              <a:rPr lang="nb-NO" dirty="0" smtClean="0">
                <a:latin typeface="Verdana" pitchFamily="34" charset="0"/>
                <a:ea typeface="Verdana" pitchFamily="34" charset="0"/>
                <a:cs typeface="Verdana" pitchFamily="34" charset="0"/>
              </a:rPr>
              <a:t>9999, </a:t>
            </a:r>
            <a:r>
              <a:rPr lang="nb-NO" dirty="0">
                <a:latin typeface="Verdana" pitchFamily="34" charset="0"/>
                <a:ea typeface="Verdana" pitchFamily="34" charset="0"/>
                <a:cs typeface="Verdana" pitchFamily="34" charset="0"/>
              </a:rPr>
              <a:t>samt M og R koder som er knyttet til oppfølgninger i innkurven. Noen av kodene er forutsatt definert i </a:t>
            </a:r>
            <a:r>
              <a:rPr lang="nb-NO" dirty="0" err="1">
                <a:latin typeface="Verdana" pitchFamily="34" charset="0"/>
                <a:ea typeface="Verdana" pitchFamily="34" charset="0"/>
                <a:cs typeface="Verdana" pitchFamily="34" charset="0"/>
              </a:rPr>
              <a:t>Procasso</a:t>
            </a:r>
            <a:r>
              <a:rPr lang="nb-NO" dirty="0">
                <a:latin typeface="Verdana" pitchFamily="34" charset="0"/>
                <a:ea typeface="Verdana" pitchFamily="34" charset="0"/>
                <a:cs typeface="Verdana" pitchFamily="34" charset="0"/>
              </a:rPr>
              <a:t>, de fleste kodene definerer dere selv.</a:t>
            </a:r>
          </a:p>
          <a:p>
            <a:pPr eaLnBrk="1" hangingPunct="1"/>
            <a:endParaRPr lang="nb-NO" sz="1600" dirty="0">
              <a:latin typeface="Verdana" pitchFamily="34" charset="0"/>
              <a:ea typeface="Verdana" pitchFamily="34" charset="0"/>
              <a:cs typeface="Verdana" pitchFamily="34" charset="0"/>
            </a:endParaRPr>
          </a:p>
          <a:p>
            <a:pPr marL="285750" indent="-285750" eaLnBrk="1" hangingPunct="1">
              <a:buClr>
                <a:srgbClr val="509E2F"/>
              </a:buClr>
              <a:buFont typeface="Wingdings" panose="05000000000000000000" pitchFamily="2" charset="2"/>
              <a:buChar char="§"/>
            </a:pPr>
            <a:r>
              <a:rPr lang="nb-NO" dirty="0">
                <a:latin typeface="Verdana" pitchFamily="34" charset="0"/>
                <a:ea typeface="Verdana" pitchFamily="34" charset="0"/>
                <a:cs typeface="Verdana" pitchFamily="34" charset="0"/>
              </a:rPr>
              <a:t>Koder </a:t>
            </a:r>
            <a:r>
              <a:rPr lang="nb-NO" dirty="0" smtClean="0">
                <a:latin typeface="Verdana" pitchFamily="34" charset="0"/>
                <a:ea typeface="Verdana" pitchFamily="34" charset="0"/>
                <a:cs typeface="Verdana" pitchFamily="34" charset="0"/>
              </a:rPr>
              <a:t>301 </a:t>
            </a:r>
            <a:r>
              <a:rPr lang="nb-NO" dirty="0">
                <a:latin typeface="Verdana" pitchFamily="34" charset="0"/>
                <a:ea typeface="Verdana" pitchFamily="34" charset="0"/>
                <a:cs typeface="Verdana" pitchFamily="34" charset="0"/>
              </a:rPr>
              <a:t>til </a:t>
            </a:r>
            <a:r>
              <a:rPr lang="nb-NO" dirty="0" smtClean="0">
                <a:latin typeface="Verdana" pitchFamily="34" charset="0"/>
                <a:ea typeface="Verdana" pitchFamily="34" charset="0"/>
                <a:cs typeface="Verdana" pitchFamily="34" charset="0"/>
              </a:rPr>
              <a:t>999 er systemsatte koder</a:t>
            </a:r>
          </a:p>
          <a:p>
            <a:pPr marL="285750" indent="-285750" eaLnBrk="1" hangingPunct="1">
              <a:buClr>
                <a:srgbClr val="509E2F"/>
              </a:buClr>
              <a:buFont typeface="Wingdings" panose="05000000000000000000" pitchFamily="2" charset="2"/>
              <a:buChar char="§"/>
            </a:pPr>
            <a:r>
              <a:rPr lang="nb-NO" dirty="0" smtClean="0">
                <a:latin typeface="Verdana" pitchFamily="34" charset="0"/>
                <a:ea typeface="Verdana" pitchFamily="34" charset="0"/>
                <a:cs typeface="Verdana" pitchFamily="34" charset="0"/>
              </a:rPr>
              <a:t>Kode 1001 til 9999 er egen brev og statuskoder</a:t>
            </a:r>
          </a:p>
          <a:p>
            <a:pPr marL="285750" indent="-285750" eaLnBrk="1" hangingPunct="1">
              <a:buClr>
                <a:srgbClr val="509E2F"/>
              </a:buClr>
              <a:buFont typeface="Wingdings" panose="05000000000000000000" pitchFamily="2" charset="2"/>
              <a:buChar char="§"/>
            </a:pPr>
            <a:r>
              <a:rPr lang="nb-NO" dirty="0" smtClean="0">
                <a:latin typeface="Verdana" pitchFamily="34" charset="0"/>
                <a:ea typeface="Verdana" pitchFamily="34" charset="0"/>
                <a:cs typeface="Verdana" pitchFamily="34" charset="0"/>
              </a:rPr>
              <a:t>M </a:t>
            </a:r>
            <a:r>
              <a:rPr lang="nb-NO" dirty="0">
                <a:latin typeface="Verdana" pitchFamily="34" charset="0"/>
                <a:ea typeface="Verdana" pitchFamily="34" charset="0"/>
                <a:cs typeface="Verdana" pitchFamily="34" charset="0"/>
              </a:rPr>
              <a:t>koder, oppfølgninger til saksbehandler knyttet til </a:t>
            </a:r>
            <a:r>
              <a:rPr lang="nb-NO" dirty="0" smtClean="0">
                <a:latin typeface="Verdana" pitchFamily="34" charset="0"/>
                <a:ea typeface="Verdana" pitchFamily="34" charset="0"/>
                <a:cs typeface="Verdana" pitchFamily="34" charset="0"/>
              </a:rPr>
              <a:t>innkurv</a:t>
            </a:r>
          </a:p>
          <a:p>
            <a:pPr marL="285750" indent="-285750" eaLnBrk="1" hangingPunct="1">
              <a:buClr>
                <a:srgbClr val="509E2F"/>
              </a:buClr>
              <a:buFont typeface="Wingdings" panose="05000000000000000000" pitchFamily="2" charset="2"/>
              <a:buChar char="§"/>
            </a:pPr>
            <a:r>
              <a:rPr lang="nb-NO" dirty="0" smtClean="0">
                <a:latin typeface="Verdana" pitchFamily="34" charset="0"/>
                <a:ea typeface="Verdana" pitchFamily="34" charset="0"/>
                <a:cs typeface="Verdana" pitchFamily="34" charset="0"/>
              </a:rPr>
              <a:t>R </a:t>
            </a:r>
            <a:r>
              <a:rPr lang="nb-NO" dirty="0">
                <a:latin typeface="Verdana" pitchFamily="34" charset="0"/>
                <a:ea typeface="Verdana" pitchFamily="34" charset="0"/>
                <a:cs typeface="Verdana" pitchFamily="34" charset="0"/>
              </a:rPr>
              <a:t>koder, oppfølgninger knyttet til dialog med kreditor gjennom portal</a:t>
            </a:r>
          </a:p>
          <a:p>
            <a:pPr eaLnBrk="1" hangingPunct="1">
              <a:buFontTx/>
              <a:buChar char="-"/>
            </a:pPr>
            <a:endParaRPr lang="nb-NO" dirty="0">
              <a:latin typeface="Verdana" pitchFamily="34" charset="0"/>
              <a:ea typeface="Verdana" pitchFamily="34" charset="0"/>
              <a:cs typeface="Verdana" pitchFamily="34" charset="0"/>
            </a:endParaRPr>
          </a:p>
          <a:p>
            <a:pPr eaLnBrk="1" hangingPunct="1"/>
            <a:r>
              <a:rPr lang="nb-NO" dirty="0">
                <a:latin typeface="Verdana" pitchFamily="34" charset="0"/>
                <a:ea typeface="Verdana" pitchFamily="34" charset="0"/>
                <a:cs typeface="Verdana" pitchFamily="34" charset="0"/>
              </a:rPr>
              <a:t>Vi skal nå se på organiseringen av kodene.</a:t>
            </a:r>
          </a:p>
          <a:p>
            <a:pPr eaLnBrk="1" hangingPunct="1"/>
            <a:r>
              <a:rPr lang="nb-NO" dirty="0">
                <a:latin typeface="Verdana" pitchFamily="34" charset="0"/>
                <a:ea typeface="Verdana" pitchFamily="34" charset="0"/>
                <a:cs typeface="Verdana" pitchFamily="34" charset="0"/>
              </a:rPr>
              <a:t> * i oversikten på neste side betyr at aktivitetene i intervallet forhåndsdefinert og forutsatt definert av </a:t>
            </a:r>
            <a:r>
              <a:rPr lang="nb-NO" dirty="0" err="1">
                <a:latin typeface="Verdana" pitchFamily="34" charset="0"/>
                <a:ea typeface="Verdana" pitchFamily="34" charset="0"/>
                <a:cs typeface="Verdana" pitchFamily="34" charset="0"/>
              </a:rPr>
              <a:t>Procasso</a:t>
            </a:r>
            <a:r>
              <a:rPr lang="nb-NO" dirty="0">
                <a:latin typeface="Verdana" pitchFamily="34" charset="0"/>
                <a:ea typeface="Verdana" pitchFamily="34" charset="0"/>
                <a:cs typeface="Verdana" pitchFamily="34" charset="0"/>
              </a:rPr>
              <a:t>.</a:t>
            </a:r>
          </a:p>
        </p:txBody>
      </p:sp>
      <p:sp>
        <p:nvSpPr>
          <p:cNvPr id="8" name="Tittel 4"/>
          <p:cNvSpPr txBox="1">
            <a:spLocks/>
          </p:cNvSpPr>
          <p:nvPr/>
        </p:nvSpPr>
        <p:spPr>
          <a:xfrm>
            <a:off x="179512" y="764704"/>
            <a:ext cx="7355160" cy="1080120"/>
          </a:xfrm>
          <a:prstGeom prst="rect">
            <a:avLst/>
          </a:prstGeom>
        </p:spPr>
        <p:txBody>
          <a:bodyPr/>
          <a:lstStyle/>
          <a:p>
            <a:pPr algn="ctr">
              <a:spcBef>
                <a:spcPct val="0"/>
              </a:spcBef>
              <a:buFontTx/>
              <a:buNone/>
              <a:defRPr/>
            </a:pPr>
            <a:r>
              <a:rPr lang="nb-NO" sz="3200" dirty="0">
                <a:solidFill>
                  <a:srgbClr val="509E2F"/>
                </a:solidFill>
                <a:latin typeface="Stag Sans Light" pitchFamily="34" charset="0"/>
                <a:ea typeface="+mj-ea"/>
                <a:cs typeface="+mj-cs"/>
              </a:rPr>
              <a:t>Systemadministrasjon - Aktiviteter</a:t>
            </a:r>
          </a:p>
        </p:txBody>
      </p:sp>
      <p:sp>
        <p:nvSpPr>
          <p:cNvPr id="9"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86385248"/>
      </p:ext>
    </p:extLst>
  </p:cSld>
  <p:clrMapOvr>
    <a:masterClrMapping/>
  </p:clrMapOvr>
  <p:transition advTm="14422"/>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467544" y="2464237"/>
            <a:ext cx="4752528" cy="4421147"/>
          </a:xfrm>
        </p:spPr>
        <p:txBody>
          <a:bodyPr>
            <a:noAutofit/>
          </a:bodyPr>
          <a:lstStyle/>
          <a:p>
            <a:pPr>
              <a:lnSpc>
                <a:spcPct val="70000"/>
              </a:lnSpc>
            </a:pPr>
            <a:r>
              <a:rPr lang="nb-NO" sz="1600" dirty="0" smtClean="0"/>
              <a:t>For å se om noen brever har feil, f.eks at de ikke blir skrevet ut pga at skyldner mangler landkode. </a:t>
            </a:r>
          </a:p>
          <a:p>
            <a:pPr>
              <a:lnSpc>
                <a:spcPct val="70000"/>
              </a:lnSpc>
            </a:pPr>
            <a:r>
              <a:rPr lang="nb-NO" sz="1600" dirty="0" smtClean="0"/>
              <a:t>Huk av for avvikslogg før du trykker beregn. Doc log fremkommer.  </a:t>
            </a:r>
          </a:p>
          <a:p>
            <a:pPr>
              <a:lnSpc>
                <a:spcPct val="70000"/>
              </a:lnSpc>
            </a:pPr>
            <a:endParaRPr lang="nb-NO" sz="1600" dirty="0" smtClean="0"/>
          </a:p>
          <a:p>
            <a:pPr>
              <a:lnSpc>
                <a:spcPct val="70000"/>
              </a:lnSpc>
            </a:pPr>
            <a:r>
              <a:rPr lang="nb-NO" sz="1600" dirty="0" smtClean="0"/>
              <a:t>Når dere legger på brev med endre på før utskrift, kan det være hensiktsmessig å skrive ut brevet direkte fra saken.</a:t>
            </a:r>
          </a:p>
          <a:p>
            <a:pPr>
              <a:lnSpc>
                <a:spcPct val="70000"/>
              </a:lnSpc>
            </a:pPr>
            <a:r>
              <a:rPr lang="nb-NO" sz="1600" dirty="0" smtClean="0"/>
              <a:t>Huk av for spesifikasjon av brev til utskrift slik at du få frem aktuelle saker som i detaljloggen. Skiv ut aktuelle brev direkte fra sak.</a:t>
            </a:r>
            <a:endParaRPr lang="nb-NO" sz="1600" dirty="0"/>
          </a:p>
          <a:p>
            <a:pPr lvl="1" eaLnBrk="1" hangingPunct="1"/>
            <a:endParaRPr lang="nb-NO" sz="1600" dirty="0" smtClean="0"/>
          </a:p>
        </p:txBody>
      </p:sp>
      <p:sp>
        <p:nvSpPr>
          <p:cNvPr id="6" name="Slide Number Placeholder 5"/>
          <p:cNvSpPr>
            <a:spLocks noGrp="1"/>
          </p:cNvSpPr>
          <p:nvPr>
            <p:ph type="sldNum" sz="quarter" idx="4294967295"/>
          </p:nvPr>
        </p:nvSpPr>
        <p:spPr>
          <a:xfrm>
            <a:off x="8532440" y="6245225"/>
            <a:ext cx="611560" cy="476251"/>
          </a:xfrm>
          <a:prstGeom prst="rect">
            <a:avLst/>
          </a:prstGeom>
        </p:spPr>
        <p:txBody>
          <a:bodyPr/>
          <a:lstStyle/>
          <a:p>
            <a:pPr>
              <a:defRPr/>
            </a:pPr>
            <a:fld id="{69E5A46D-8979-4DD3-97C0-D1C561FC95A3}" type="slidenum">
              <a:rPr lang="nb-NO" smtClean="0"/>
              <a:pPr>
                <a:defRPr/>
              </a:pPr>
              <a:t>60</a:t>
            </a:fld>
            <a:endParaRPr lang="nb-NO" dirty="0"/>
          </a:p>
        </p:txBody>
      </p:sp>
      <p:sp>
        <p:nvSpPr>
          <p:cNvPr id="7" name="Rektangel 6"/>
          <p:cNvSpPr/>
          <p:nvPr/>
        </p:nvSpPr>
        <p:spPr>
          <a:xfrm>
            <a:off x="-828600" y="908720"/>
            <a:ext cx="9001000" cy="584775"/>
          </a:xfrm>
          <a:prstGeom prst="rect">
            <a:avLst/>
          </a:prstGeom>
        </p:spPr>
        <p:txBody>
          <a:bodyPr wrap="square">
            <a:spAutoFit/>
          </a:bodyPr>
          <a:lstStyle/>
          <a:p>
            <a:pPr lvl="0">
              <a:spcBef>
                <a:spcPct val="0"/>
              </a:spcBef>
              <a:defRPr/>
            </a:pPr>
            <a:r>
              <a:rPr lang="nb-NO" sz="3200" dirty="0" smtClean="0">
                <a:solidFill>
                  <a:srgbClr val="509E2F"/>
                </a:solidFill>
                <a:latin typeface="Stag Sans Light" pitchFamily="34" charset="0"/>
                <a:ea typeface="+mj-ea"/>
                <a:cs typeface="+mj-cs"/>
              </a:rPr>
              <a:t>            Dokumentutskrift</a:t>
            </a:r>
            <a:endParaRPr lang="nb-NO" sz="3200" dirty="0">
              <a:solidFill>
                <a:srgbClr val="509E2F"/>
              </a:solidFill>
              <a:latin typeface="Stag Sans Light" pitchFamily="34" charset="0"/>
              <a:ea typeface="+mj-ea"/>
              <a:cs typeface="+mj-cs"/>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820" r="37820" b="37202"/>
          <a:stretch/>
        </p:blipFill>
        <p:spPr bwMode="auto">
          <a:xfrm>
            <a:off x="3203848" y="2534681"/>
            <a:ext cx="5940152" cy="67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800092"/>
            <a:ext cx="3528392" cy="186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Sylinder 1"/>
          <p:cNvSpPr txBox="1"/>
          <p:nvPr/>
        </p:nvSpPr>
        <p:spPr>
          <a:xfrm>
            <a:off x="755576" y="1620089"/>
            <a:ext cx="6408712" cy="584775"/>
          </a:xfrm>
          <a:prstGeom prst="rect">
            <a:avLst/>
          </a:prstGeom>
          <a:noFill/>
        </p:spPr>
        <p:txBody>
          <a:bodyPr wrap="square" rtlCol="0">
            <a:spAutoFit/>
          </a:bodyPr>
          <a:lstStyle/>
          <a:p>
            <a:r>
              <a:rPr lang="nb-NO" b="1" dirty="0" smtClean="0"/>
              <a:t>Avvikslogg, Endre før utskrift og Spesifikasjon til endre før utskrift</a:t>
            </a:r>
          </a:p>
          <a:p>
            <a:r>
              <a:rPr lang="nb-NO" sz="1400" dirty="0" smtClean="0"/>
              <a:t>Kommer i versjon 8.2</a:t>
            </a:r>
            <a:endParaRPr lang="nb-NO" sz="1400" dirty="0"/>
          </a:p>
        </p:txBody>
      </p:sp>
    </p:spTree>
    <p:extLst>
      <p:ext uri="{BB962C8B-B14F-4D97-AF65-F5344CB8AC3E}">
        <p14:creationId xmlns:p14="http://schemas.microsoft.com/office/powerpoint/2010/main" val="3349411429"/>
      </p:ext>
    </p:extLst>
  </p:cSld>
  <p:clrMapOvr>
    <a:masterClrMapping/>
  </p:clrMapOvr>
  <p:transition advTm="10203"/>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ssholder for innhold 2"/>
          <p:cNvSpPr>
            <a:spLocks noGrp="1"/>
          </p:cNvSpPr>
          <p:nvPr>
            <p:ph idx="4294967295"/>
          </p:nvPr>
        </p:nvSpPr>
        <p:spPr>
          <a:xfrm>
            <a:off x="323528" y="1484784"/>
            <a:ext cx="7344816" cy="5213406"/>
          </a:xfrm>
        </p:spPr>
        <p:txBody>
          <a:bodyPr>
            <a:normAutofit/>
          </a:bodyPr>
          <a:lstStyle/>
          <a:p>
            <a:pPr marL="609600" indent="-609600">
              <a:buFont typeface="Wingdings" pitchFamily="2" charset="2"/>
              <a:buNone/>
            </a:pPr>
            <a:r>
              <a:rPr lang="nb-NO" sz="1600" dirty="0" smtClean="0"/>
              <a:t>Sakslisten åpnes fra Saksbehandling (øverste linje)\saksliste og </a:t>
            </a:r>
            <a:r>
              <a:rPr lang="nb-NO" sz="1600" dirty="0"/>
              <a:t>kan </a:t>
            </a:r>
            <a:r>
              <a:rPr lang="nb-NO" sz="1600" dirty="0" smtClean="0"/>
              <a:t>benyttes </a:t>
            </a:r>
            <a:r>
              <a:rPr lang="nb-NO" sz="1600" dirty="0"/>
              <a:t>til mange oppgaver</a:t>
            </a:r>
            <a:r>
              <a:rPr lang="nb-NO" sz="1600" dirty="0" smtClean="0"/>
              <a:t>:</a:t>
            </a:r>
          </a:p>
          <a:p>
            <a:pPr marL="609600" indent="-609600">
              <a:buFont typeface="Wingdings" pitchFamily="2" charset="2"/>
              <a:buNone/>
            </a:pPr>
            <a:endParaRPr lang="nb-NO" sz="1600" dirty="0"/>
          </a:p>
          <a:p>
            <a:pPr marL="609600" indent="-609600">
              <a:buFontTx/>
              <a:buAutoNum type="arabicPeriod"/>
            </a:pPr>
            <a:r>
              <a:rPr lang="nb-NO" sz="1600" dirty="0" smtClean="0"/>
              <a:t>Sakslisten består av et filter og en fane for å behandle sakene som ligger i utvalget</a:t>
            </a:r>
          </a:p>
          <a:p>
            <a:pPr marL="609600" indent="-609600">
              <a:buFontTx/>
              <a:buAutoNum type="arabicPeriod"/>
            </a:pPr>
            <a:r>
              <a:rPr lang="nb-NO" sz="1600" dirty="0" smtClean="0"/>
              <a:t>Start med å legge inn betingelser i fanen filter.</a:t>
            </a:r>
          </a:p>
          <a:p>
            <a:pPr marL="609600" indent="-609600">
              <a:buFontTx/>
              <a:buAutoNum type="arabicPeriod"/>
            </a:pPr>
            <a:r>
              <a:rPr lang="nb-NO" sz="1600" dirty="0" smtClean="0"/>
              <a:t>Gå til fanen for behandle merkede saker, her kan du:</a:t>
            </a:r>
          </a:p>
          <a:p>
            <a:pPr marL="609600" indent="-609600">
              <a:buFontTx/>
              <a:buAutoNum type="arabicPeriod"/>
            </a:pPr>
            <a:endParaRPr lang="nb-NO" sz="1600" dirty="0"/>
          </a:p>
          <a:p>
            <a:pPr marL="742950" lvl="2" indent="-342900">
              <a:lnSpc>
                <a:spcPct val="80000"/>
              </a:lnSpc>
              <a:buClr>
                <a:srgbClr val="509E2F"/>
              </a:buClr>
              <a:buSzPct val="112000"/>
              <a:buFont typeface="Wingdings" pitchFamily="2" charset="2"/>
              <a:buChar char="§"/>
            </a:pPr>
            <a:r>
              <a:rPr lang="nb-NO" sz="1600" dirty="0"/>
              <a:t>Ny arbeidsflyt kan legges på et utvalg av saker</a:t>
            </a:r>
          </a:p>
          <a:p>
            <a:pPr marL="742950" lvl="2" indent="-342900">
              <a:lnSpc>
                <a:spcPct val="80000"/>
              </a:lnSpc>
              <a:buClr>
                <a:srgbClr val="509E2F"/>
              </a:buClr>
              <a:buSzPct val="112000"/>
              <a:buFont typeface="Wingdings" pitchFamily="2" charset="2"/>
              <a:buChar char="§"/>
            </a:pPr>
            <a:r>
              <a:rPr lang="nb-NO" sz="1600" dirty="0"/>
              <a:t>Likedan kan man legge på nye oppfølginger</a:t>
            </a:r>
          </a:p>
          <a:p>
            <a:pPr marL="742950" lvl="2" indent="-342900">
              <a:lnSpc>
                <a:spcPct val="80000"/>
              </a:lnSpc>
              <a:buClr>
                <a:srgbClr val="509E2F"/>
              </a:buClr>
              <a:buSzPct val="112000"/>
              <a:buFont typeface="Wingdings" pitchFamily="2" charset="2"/>
              <a:buChar char="§"/>
            </a:pPr>
            <a:r>
              <a:rPr lang="nb-NO" sz="1600" dirty="0"/>
              <a:t>Man kan avslutte utvalgte saker</a:t>
            </a:r>
          </a:p>
          <a:p>
            <a:pPr marL="742950" lvl="2" indent="-342900">
              <a:lnSpc>
                <a:spcPct val="80000"/>
              </a:lnSpc>
              <a:buClr>
                <a:srgbClr val="509E2F"/>
              </a:buClr>
              <a:buSzPct val="112000"/>
              <a:buFont typeface="Wingdings" pitchFamily="2" charset="2"/>
              <a:buChar char="§"/>
            </a:pPr>
            <a:r>
              <a:rPr lang="nb-NO" sz="1600" dirty="0"/>
              <a:t>Bruke sakslisten for aktiv saksbehandling på de største og minste </a:t>
            </a:r>
            <a:r>
              <a:rPr lang="nb-NO" sz="1600" dirty="0" smtClean="0"/>
              <a:t>kravene</a:t>
            </a:r>
          </a:p>
          <a:p>
            <a:pPr marL="742950" lvl="2" indent="-342900">
              <a:lnSpc>
                <a:spcPct val="80000"/>
              </a:lnSpc>
              <a:buClr>
                <a:srgbClr val="509E2F"/>
              </a:buClr>
              <a:buSzPct val="112000"/>
              <a:buFont typeface="Wingdings" pitchFamily="2" charset="2"/>
              <a:buChar char="§"/>
            </a:pPr>
            <a:r>
              <a:rPr lang="nb-NO" sz="1600" dirty="0" smtClean="0"/>
              <a:t>Eksportere de utvalgte sakene til fil, her kan du bearbeide filen i eksempel Excel</a:t>
            </a:r>
          </a:p>
          <a:p>
            <a:pPr marL="742950" lvl="2" indent="-342900">
              <a:lnSpc>
                <a:spcPct val="80000"/>
              </a:lnSpc>
              <a:buClr>
                <a:srgbClr val="509E2F"/>
              </a:buClr>
              <a:buSzPct val="112000"/>
              <a:buFont typeface="Wingdings" pitchFamily="2" charset="2"/>
              <a:buChar char="§"/>
            </a:pPr>
            <a:endParaRPr lang="nb-NO" sz="1300" dirty="0" smtClean="0"/>
          </a:p>
          <a:p>
            <a:pPr marL="742950" lvl="2" indent="-342900">
              <a:lnSpc>
                <a:spcPct val="80000"/>
              </a:lnSpc>
              <a:buClr>
                <a:srgbClr val="509E2F"/>
              </a:buClr>
              <a:buSzPct val="112000"/>
              <a:buFont typeface="Wingdings" pitchFamily="2" charset="2"/>
              <a:buChar char="§"/>
            </a:pPr>
            <a:r>
              <a:rPr lang="nb-NO" sz="1600" dirty="0"/>
              <a:t>SQL-spørring for å vise saker som har brev liggende til </a:t>
            </a:r>
            <a:r>
              <a:rPr lang="nb-NO" sz="1600" dirty="0" smtClean="0"/>
              <a:t>utskrift</a:t>
            </a:r>
          </a:p>
          <a:p>
            <a:pPr marL="1200150" lvl="3" indent="-342900">
              <a:lnSpc>
                <a:spcPct val="80000"/>
              </a:lnSpc>
              <a:buClr>
                <a:srgbClr val="509E2F"/>
              </a:buClr>
              <a:buSzPct val="112000"/>
              <a:buFont typeface="Wingdings" pitchFamily="2" charset="2"/>
              <a:buChar char="§"/>
            </a:pPr>
            <a:endParaRPr lang="nb-NO" sz="1400" dirty="0"/>
          </a:p>
        </p:txBody>
      </p:sp>
      <p:sp>
        <p:nvSpPr>
          <p:cNvPr id="6" name="Slide Number Placeholder 5"/>
          <p:cNvSpPr>
            <a:spLocks noGrp="1"/>
          </p:cNvSpPr>
          <p:nvPr>
            <p:ph type="sldNum" sz="quarter" idx="4294967295"/>
          </p:nvPr>
        </p:nvSpPr>
        <p:spPr>
          <a:xfrm>
            <a:off x="8460432" y="6245225"/>
            <a:ext cx="683568" cy="476251"/>
          </a:xfrm>
          <a:prstGeom prst="rect">
            <a:avLst/>
          </a:prstGeom>
        </p:spPr>
        <p:txBody>
          <a:bodyPr/>
          <a:lstStyle/>
          <a:p>
            <a:pPr>
              <a:defRPr/>
            </a:pPr>
            <a:fld id="{69E5A46D-8979-4DD3-97C0-D1C561FC95A3}" type="slidenum">
              <a:rPr lang="nb-NO" smtClean="0"/>
              <a:pPr>
                <a:defRPr/>
              </a:pPr>
              <a:t>61</a:t>
            </a:fld>
            <a:endParaRPr lang="nb-NO" dirty="0"/>
          </a:p>
        </p:txBody>
      </p:sp>
      <p:sp>
        <p:nvSpPr>
          <p:cNvPr id="7" name="Rektangel 6"/>
          <p:cNvSpPr/>
          <p:nvPr/>
        </p:nvSpPr>
        <p:spPr>
          <a:xfrm>
            <a:off x="-36512" y="683985"/>
            <a:ext cx="3816424" cy="584775"/>
          </a:xfrm>
          <a:prstGeom prst="rect">
            <a:avLst/>
          </a:prstGeom>
        </p:spPr>
        <p:txBody>
          <a:bodyPr wrap="square">
            <a:spAutoFit/>
          </a:bodyPr>
          <a:lstStyle/>
          <a:p>
            <a:pPr lvl="0" algn="ctr">
              <a:spcBef>
                <a:spcPct val="0"/>
              </a:spcBef>
              <a:defRPr/>
            </a:pPr>
            <a:r>
              <a:rPr lang="nb-NO" sz="3200" dirty="0">
                <a:solidFill>
                  <a:srgbClr val="509E2F"/>
                </a:solidFill>
                <a:latin typeface="Stag Sans Light" pitchFamily="34" charset="0"/>
                <a:ea typeface="+mj-ea"/>
                <a:cs typeface="+mj-cs"/>
              </a:rPr>
              <a:t>Saksliste – Ctrl L</a:t>
            </a:r>
          </a:p>
        </p:txBody>
      </p:sp>
      <p:sp>
        <p:nvSpPr>
          <p:cNvPr id="5" name="TekstSylinder 4"/>
          <p:cNvSpPr txBox="1"/>
          <p:nvPr/>
        </p:nvSpPr>
        <p:spPr>
          <a:xfrm>
            <a:off x="1951924" y="5877272"/>
            <a:ext cx="5240152" cy="307777"/>
          </a:xfrm>
          <a:prstGeom prst="rect">
            <a:avLst/>
          </a:prstGeom>
          <a:noFill/>
        </p:spPr>
        <p:txBody>
          <a:bodyPr wrap="non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select </a:t>
            </a:r>
            <a:r>
              <a:rPr lang="en-US" sz="1400" dirty="0" err="1"/>
              <a:t>status_Saknr</a:t>
            </a:r>
            <a:r>
              <a:rPr lang="en-US" sz="1400" dirty="0"/>
              <a:t> from status where </a:t>
            </a:r>
            <a:r>
              <a:rPr lang="en-US" sz="1400" dirty="0" err="1"/>
              <a:t>Status_AvregnetDato</a:t>
            </a:r>
            <a:r>
              <a:rPr lang="en-US" sz="1400" dirty="0"/>
              <a:t> LIKE 'B%'</a:t>
            </a:r>
          </a:p>
        </p:txBody>
      </p:sp>
    </p:spTree>
    <p:extLst>
      <p:ext uri="{BB962C8B-B14F-4D97-AF65-F5344CB8AC3E}">
        <p14:creationId xmlns:p14="http://schemas.microsoft.com/office/powerpoint/2010/main" val="1464381587"/>
      </p:ext>
    </p:extLst>
  </p:cSld>
  <p:clrMapOvr>
    <a:masterClrMapping/>
  </p:clrMapOvr>
  <p:transition advTm="10203"/>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41055" y="683985"/>
            <a:ext cx="4090543" cy="584775"/>
          </a:xfrm>
          <a:prstGeom prst="rect">
            <a:avLst/>
          </a:prstGeom>
          <a:noFill/>
        </p:spPr>
        <p:txBody>
          <a:bodyPr wrap="none" rtlCol="0">
            <a:spAutoFit/>
          </a:bodyPr>
          <a:lstStyle/>
          <a:p>
            <a:pPr algn="ctr">
              <a:spcBef>
                <a:spcPct val="0"/>
              </a:spcBef>
              <a:defRPr/>
            </a:pPr>
            <a:r>
              <a:rPr lang="nb-NO" sz="3200" dirty="0">
                <a:solidFill>
                  <a:srgbClr val="509E2F"/>
                </a:solidFill>
                <a:latin typeface="Stag Sans Light" pitchFamily="34" charset="0"/>
                <a:ea typeface="+mj-ea"/>
                <a:cs typeface="+mj-cs"/>
              </a:rPr>
              <a:t>Muligheter fra sakslista</a:t>
            </a:r>
          </a:p>
        </p:txBody>
      </p:sp>
      <p:sp>
        <p:nvSpPr>
          <p:cNvPr id="3" name="TekstSylinder 2"/>
          <p:cNvSpPr txBox="1"/>
          <p:nvPr/>
        </p:nvSpPr>
        <p:spPr>
          <a:xfrm>
            <a:off x="323527" y="1916832"/>
            <a:ext cx="2981247" cy="4247317"/>
          </a:xfrm>
          <a:prstGeom prst="rect">
            <a:avLst/>
          </a:prstGeom>
          <a:noFill/>
        </p:spPr>
        <p:txBody>
          <a:bodyPr wrap="square" rtlCol="0">
            <a:spAutoFit/>
          </a:bodyPr>
          <a:lstStyle/>
          <a:p>
            <a:pPr marL="285750" lvl="0" indent="-285750">
              <a:buClr>
                <a:srgbClr val="509E2F"/>
              </a:buClr>
              <a:buFont typeface="Wingdings" panose="05000000000000000000" pitchFamily="2" charset="2"/>
              <a:buChar char="§"/>
            </a:pPr>
            <a:r>
              <a:rPr lang="nb-NO" dirty="0" smtClean="0"/>
              <a:t>Legg </a:t>
            </a:r>
            <a:r>
              <a:rPr lang="nb-NO" dirty="0"/>
              <a:t>på saksnotat </a:t>
            </a:r>
            <a:r>
              <a:rPr lang="nb-NO" dirty="0" smtClean="0"/>
              <a:t>på alle saker som er huket av.</a:t>
            </a:r>
          </a:p>
          <a:p>
            <a:pPr marL="285750" lvl="0" indent="-285750">
              <a:buClr>
                <a:srgbClr val="509E2F"/>
              </a:buClr>
              <a:buFont typeface="Wingdings" panose="05000000000000000000" pitchFamily="2" charset="2"/>
              <a:buChar char="§"/>
            </a:pPr>
            <a:r>
              <a:rPr lang="nb-NO" dirty="0" smtClean="0">
                <a:ea typeface="Verdana" pitchFamily="34" charset="0"/>
                <a:cs typeface="Verdana" pitchFamily="34" charset="0"/>
              </a:rPr>
              <a:t>Legge inn ny </a:t>
            </a:r>
            <a:r>
              <a:rPr lang="nb-NO" dirty="0">
                <a:ea typeface="Verdana" pitchFamily="34" charset="0"/>
                <a:cs typeface="Verdana" pitchFamily="34" charset="0"/>
              </a:rPr>
              <a:t>arbeidsflyt </a:t>
            </a:r>
            <a:endParaRPr lang="nb-NO" dirty="0" smtClean="0">
              <a:ea typeface="Verdana" pitchFamily="34" charset="0"/>
              <a:cs typeface="Verdana" pitchFamily="34" charset="0"/>
            </a:endParaRPr>
          </a:p>
          <a:p>
            <a:pPr marL="285750" lvl="0" indent="-285750">
              <a:buClr>
                <a:srgbClr val="509E2F"/>
              </a:buClr>
              <a:buFont typeface="Wingdings" panose="05000000000000000000" pitchFamily="2" charset="2"/>
              <a:buChar char="§"/>
            </a:pPr>
            <a:r>
              <a:rPr lang="nb-NO" dirty="0" smtClean="0">
                <a:ea typeface="Verdana" pitchFamily="34" charset="0"/>
                <a:cs typeface="Verdana" pitchFamily="34" charset="0"/>
              </a:rPr>
              <a:t>Legge inn nye oppfølginger</a:t>
            </a:r>
          </a:p>
          <a:p>
            <a:pPr marL="285750" lvl="0" indent="-285750">
              <a:buClr>
                <a:srgbClr val="509E2F"/>
              </a:buClr>
              <a:buFont typeface="Wingdings" panose="05000000000000000000" pitchFamily="2" charset="2"/>
              <a:buChar char="§"/>
            </a:pPr>
            <a:r>
              <a:rPr lang="nb-NO" dirty="0" smtClean="0">
                <a:ea typeface="Verdana" pitchFamily="34" charset="0"/>
                <a:cs typeface="Verdana" pitchFamily="34" charset="0"/>
              </a:rPr>
              <a:t>Avslutte utvalgte saker</a:t>
            </a:r>
            <a:endParaRPr lang="nb-NO" dirty="0">
              <a:ea typeface="Verdana" pitchFamily="34" charset="0"/>
              <a:cs typeface="Verdana" pitchFamily="34" charset="0"/>
            </a:endParaRPr>
          </a:p>
          <a:p>
            <a:endParaRPr lang="nb-NO" dirty="0"/>
          </a:p>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endParaRPr lang="nb-NO" dirty="0"/>
          </a:p>
          <a:p>
            <a:endParaRPr lang="nb-NO"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991" y="1793354"/>
            <a:ext cx="5363882" cy="381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vrundet rektangel 9"/>
          <p:cNvSpPr/>
          <p:nvPr/>
        </p:nvSpPr>
        <p:spPr>
          <a:xfrm>
            <a:off x="4211960" y="4040490"/>
            <a:ext cx="1368152" cy="540638"/>
          </a:xfrm>
          <a:prstGeom prst="roundRect">
            <a:avLst/>
          </a:prstGeom>
          <a:noFill/>
          <a:ln>
            <a:solidFill>
              <a:srgbClr val="50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Avrundet rektangel 10"/>
          <p:cNvSpPr/>
          <p:nvPr/>
        </p:nvSpPr>
        <p:spPr>
          <a:xfrm>
            <a:off x="4283968" y="4725144"/>
            <a:ext cx="1368152" cy="883479"/>
          </a:xfrm>
          <a:prstGeom prst="roundRect">
            <a:avLst/>
          </a:prstGeom>
          <a:noFill/>
          <a:ln>
            <a:solidFill>
              <a:srgbClr val="50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Avrundet rektangel 13"/>
          <p:cNvSpPr/>
          <p:nvPr/>
        </p:nvSpPr>
        <p:spPr>
          <a:xfrm>
            <a:off x="6660232" y="4005064"/>
            <a:ext cx="2152625" cy="1044694"/>
          </a:xfrm>
          <a:prstGeom prst="roundRect">
            <a:avLst/>
          </a:prstGeom>
          <a:noFill/>
          <a:ln>
            <a:solidFill>
              <a:srgbClr val="50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829238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SPN-orginal.png"/>
          <p:cNvPicPr>
            <a:picLocks noChangeAspect="1"/>
          </p:cNvPicPr>
          <p:nvPr/>
        </p:nvPicPr>
        <p:blipFill>
          <a:blip r:embed="rId2" cstate="print"/>
          <a:stretch>
            <a:fillRect/>
          </a:stretch>
        </p:blipFill>
        <p:spPr>
          <a:xfrm>
            <a:off x="1691680" y="1907540"/>
            <a:ext cx="6156176" cy="2188863"/>
          </a:xfrm>
          <a:prstGeom prst="rect">
            <a:avLst/>
          </a:prstGeom>
        </p:spPr>
      </p:pic>
      <p:sp>
        <p:nvSpPr>
          <p:cNvPr id="3" name="TekstSylinder 2"/>
          <p:cNvSpPr txBox="1"/>
          <p:nvPr/>
        </p:nvSpPr>
        <p:spPr>
          <a:xfrm>
            <a:off x="1763688" y="3923764"/>
            <a:ext cx="6192688" cy="369332"/>
          </a:xfrm>
          <a:prstGeom prst="rect">
            <a:avLst/>
          </a:prstGeom>
          <a:noFill/>
        </p:spPr>
        <p:txBody>
          <a:bodyPr wrap="square" rtlCol="0">
            <a:spAutoFit/>
          </a:bodyPr>
          <a:lstStyle/>
          <a:p>
            <a:r>
              <a:rPr lang="nb-NO" dirty="0" smtClean="0">
                <a:solidFill>
                  <a:srgbClr val="002060"/>
                </a:solidFill>
              </a:rPr>
              <a:t>SystemPartner Norge AS</a:t>
            </a:r>
            <a:endParaRPr lang="nb-NO" dirty="0">
              <a:solidFill>
                <a:srgbClr val="002060"/>
              </a:solidFill>
            </a:endParaRPr>
          </a:p>
        </p:txBody>
      </p:sp>
      <p:sp>
        <p:nvSpPr>
          <p:cNvPr id="4"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63</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58064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5125" name="Text Box 5"/>
          <p:cNvSpPr txBox="1">
            <a:spLocks noChangeArrowheads="1"/>
          </p:cNvSpPr>
          <p:nvPr/>
        </p:nvSpPr>
        <p:spPr bwMode="auto">
          <a:xfrm>
            <a:off x="1311277" y="1431925"/>
            <a:ext cx="736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5126" name="Text Box 6"/>
          <p:cNvSpPr txBox="1">
            <a:spLocks noChangeArrowheads="1"/>
          </p:cNvSpPr>
          <p:nvPr/>
        </p:nvSpPr>
        <p:spPr bwMode="auto">
          <a:xfrm>
            <a:off x="971551" y="18446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9" name="Tittel 4"/>
          <p:cNvSpPr txBox="1">
            <a:spLocks/>
          </p:cNvSpPr>
          <p:nvPr/>
        </p:nvSpPr>
        <p:spPr>
          <a:xfrm>
            <a:off x="35496" y="692696"/>
            <a:ext cx="7355160" cy="1080120"/>
          </a:xfrm>
          <a:prstGeom prst="rect">
            <a:avLst/>
          </a:prstGeom>
        </p:spPr>
        <p:txBody>
          <a:bodyPr/>
          <a:lstStyle/>
          <a:p>
            <a:pPr algn="ctr">
              <a:spcBef>
                <a:spcPct val="0"/>
              </a:spcBef>
              <a:buFontTx/>
              <a:buNone/>
              <a:defRPr/>
            </a:pPr>
            <a:r>
              <a:rPr lang="nb-NO" sz="3200" dirty="0">
                <a:solidFill>
                  <a:srgbClr val="509E2F"/>
                </a:solidFill>
                <a:latin typeface="Stag Sans Light" pitchFamily="34" charset="0"/>
                <a:ea typeface="+mj-ea"/>
                <a:cs typeface="+mj-cs"/>
              </a:rPr>
              <a:t>Systemadministrasjon - Aktiviteter</a:t>
            </a:r>
          </a:p>
        </p:txBody>
      </p:sp>
      <p:sp>
        <p:nvSpPr>
          <p:cNvPr id="10"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Group 56"/>
          <p:cNvGraphicFramePr>
            <a:graphicFrameLocks noGrp="1"/>
          </p:cNvGraphicFramePr>
          <p:nvPr>
            <p:extLst>
              <p:ext uri="{D42A27DB-BD31-4B8C-83A1-F6EECF244321}">
                <p14:modId xmlns:p14="http://schemas.microsoft.com/office/powerpoint/2010/main" val="645120912"/>
              </p:ext>
            </p:extLst>
          </p:nvPr>
        </p:nvGraphicFramePr>
        <p:xfrm>
          <a:off x="467544" y="2101351"/>
          <a:ext cx="7992888" cy="3487889"/>
        </p:xfrm>
        <a:graphic>
          <a:graphicData uri="http://schemas.openxmlformats.org/drawingml/2006/table">
            <a:tbl>
              <a:tblPr/>
              <a:tblGrid>
                <a:gridCol w="1556251"/>
                <a:gridCol w="6436637"/>
              </a:tblGrid>
              <a:tr h="3360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Intervall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Kommentar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4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1001 til 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Her definerer vi alle brevene og statuskoder</a:t>
                      </a:r>
                      <a:r>
                        <a:rPr lang="nb-NO" sz="1600" kern="1200" baseline="0" dirty="0" smtClean="0">
                          <a:solidFill>
                            <a:schemeClr val="tx1"/>
                          </a:solidFill>
                          <a:latin typeface="Verdana" pitchFamily="34" charset="0"/>
                          <a:ea typeface="Verdana" pitchFamily="34" charset="0"/>
                          <a:cs typeface="Verdana" pitchFamily="34" charset="0"/>
                        </a:rPr>
                        <a:t> </a:t>
                      </a:r>
                      <a:r>
                        <a:rPr lang="nb-NO" sz="1600" kern="1200" dirty="0" smtClean="0">
                          <a:solidFill>
                            <a:schemeClr val="tx1"/>
                          </a:solidFill>
                          <a:latin typeface="Verdana" pitchFamily="34" charset="0"/>
                          <a:ea typeface="Verdana" pitchFamily="34" charset="0"/>
                          <a:cs typeface="Verdana" pitchFamily="34" charset="0"/>
                        </a:rPr>
                        <a:t>dere har behov for.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4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301 til 399*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Koder knyttet til innbetalinger og avregning. Viktig at regnskap fane defineres i forhold til kontoplan.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0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400 til 499*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Direktebetalinger og korrigering av krav.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0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801 til 899*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Koder til tvang, avdrag, gjeldsordn. og avregning.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2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901 til 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Avslutingskoder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M og 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Oppfølgningskoder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0107605"/>
      </p:ext>
    </p:extLst>
  </p:cSld>
  <p:clrMapOvr>
    <a:masterClrMapping/>
  </p:clrMapOvr>
  <p:transition advTm="1442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6149" name="Text Box 5"/>
          <p:cNvSpPr txBox="1">
            <a:spLocks noChangeArrowheads="1"/>
          </p:cNvSpPr>
          <p:nvPr/>
        </p:nvSpPr>
        <p:spPr bwMode="auto">
          <a:xfrm>
            <a:off x="1311277" y="1431925"/>
            <a:ext cx="736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6150" name="Text Box 6"/>
          <p:cNvSpPr txBox="1">
            <a:spLocks noChangeArrowheads="1"/>
          </p:cNvSpPr>
          <p:nvPr/>
        </p:nvSpPr>
        <p:spPr bwMode="auto">
          <a:xfrm>
            <a:off x="971551" y="18446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graphicFrame>
        <p:nvGraphicFramePr>
          <p:cNvPr id="32818" name="Group 50"/>
          <p:cNvGraphicFramePr>
            <a:graphicFrameLocks noGrp="1"/>
          </p:cNvGraphicFramePr>
          <p:nvPr>
            <p:extLst/>
          </p:nvPr>
        </p:nvGraphicFramePr>
        <p:xfrm>
          <a:off x="539737" y="1662593"/>
          <a:ext cx="8155609" cy="4510211"/>
        </p:xfrm>
        <a:graphic>
          <a:graphicData uri="http://schemas.openxmlformats.org/drawingml/2006/table">
            <a:tbl>
              <a:tblPr/>
              <a:tblGrid>
                <a:gridCol w="1799611"/>
                <a:gridCol w="6355998"/>
              </a:tblGrid>
              <a:tr h="5584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Fane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Vesentlige funksjoner i fanen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Øverst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Tekst, endring av produkt og sakstype. Vis aktivitet i portal.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2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Dokument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Lagre brev, endre før utskrift, bruk samlesak, rente-</a:t>
                      </a:r>
                    </a:p>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spesifikasjon og vedlegg.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2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Kostnader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Om aktiviteten skal medføre gebyr/salær og/eller</a:t>
                      </a:r>
                    </a:p>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gebyr. Eventuelt nullstilling av gebyr/salær.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2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Regnskap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Kontooppsett på kodene 301 til 399 i forhold til </a:t>
                      </a:r>
                    </a:p>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kontoplan og kostra. 8 siffer i konto.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4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Oppfølgning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Koble M, R og statuskode til mappe i innkurv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6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Diverse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Vesentlige koder oppdaterer status. Kan stoppe </a:t>
                      </a:r>
                    </a:p>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arbeidsflyt.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ittel 4"/>
          <p:cNvSpPr txBox="1">
            <a:spLocks/>
          </p:cNvSpPr>
          <p:nvPr/>
        </p:nvSpPr>
        <p:spPr>
          <a:xfrm>
            <a:off x="97160" y="692696"/>
            <a:ext cx="7355160" cy="1080120"/>
          </a:xfrm>
          <a:prstGeom prst="rect">
            <a:avLst/>
          </a:prstGeom>
        </p:spPr>
        <p:txBody>
          <a:bodyPr/>
          <a:lstStyle/>
          <a:p>
            <a:pPr algn="ctr">
              <a:spcBef>
                <a:spcPct val="0"/>
              </a:spcBef>
              <a:buFontTx/>
              <a:buNone/>
              <a:defRPr/>
            </a:pPr>
            <a:r>
              <a:rPr lang="nb-NO" sz="3200" dirty="0">
                <a:solidFill>
                  <a:srgbClr val="509E2F"/>
                </a:solidFill>
                <a:latin typeface="Stag Sans Light" pitchFamily="34" charset="0"/>
                <a:ea typeface="+mj-ea"/>
                <a:cs typeface="+mj-cs"/>
              </a:rPr>
              <a:t>Systemadministrasjon - Aktiviteter</a:t>
            </a:r>
          </a:p>
        </p:txBody>
      </p:sp>
      <p:sp>
        <p:nvSpPr>
          <p:cNvPr id="10"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07362570"/>
      </p:ext>
    </p:extLst>
  </p:cSld>
  <p:clrMapOvr>
    <a:masterClrMapping/>
  </p:clrMapOvr>
  <p:transition advTm="1442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7173" name="Text Box 5"/>
          <p:cNvSpPr txBox="1">
            <a:spLocks noChangeArrowheads="1"/>
          </p:cNvSpPr>
          <p:nvPr/>
        </p:nvSpPr>
        <p:spPr bwMode="auto">
          <a:xfrm>
            <a:off x="1311277" y="1431925"/>
            <a:ext cx="736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7174" name="Text Box 6"/>
          <p:cNvSpPr txBox="1">
            <a:spLocks noChangeArrowheads="1"/>
          </p:cNvSpPr>
          <p:nvPr/>
        </p:nvSpPr>
        <p:spPr bwMode="auto">
          <a:xfrm>
            <a:off x="611560" y="1436583"/>
            <a:ext cx="4507003" cy="100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20000"/>
              </a:spcBef>
              <a:spcAft>
                <a:spcPct val="0"/>
              </a:spcAft>
            </a:pPr>
            <a:r>
              <a:rPr lang="nb-NO" sz="1600" dirty="0">
                <a:latin typeface="Verdana" pitchFamily="34" charset="0"/>
                <a:ea typeface="Verdana" pitchFamily="34" charset="0"/>
                <a:cs typeface="Verdana" pitchFamily="34" charset="0"/>
              </a:rPr>
              <a:t>La oss se hvordan dette ser ut i Procasso.</a:t>
            </a:r>
          </a:p>
          <a:p>
            <a:pPr fontAlgn="base">
              <a:spcBef>
                <a:spcPct val="20000"/>
              </a:spcBef>
              <a:spcAft>
                <a:spcPct val="0"/>
              </a:spcAft>
            </a:pPr>
            <a:endParaRPr lang="nb-NO" sz="1600" dirty="0">
              <a:latin typeface="Verdana" pitchFamily="34" charset="0"/>
              <a:ea typeface="Verdana" pitchFamily="34" charset="0"/>
              <a:cs typeface="Verdana" pitchFamily="34" charset="0"/>
            </a:endParaRPr>
          </a:p>
          <a:p>
            <a:pPr eaLnBrk="1" hangingPunct="1"/>
            <a:r>
              <a:rPr lang="nb-NO" sz="2400" dirty="0" smtClean="0"/>
              <a:t>  </a:t>
            </a:r>
            <a:endParaRPr lang="nb-NO" sz="2400" dirty="0"/>
          </a:p>
        </p:txBody>
      </p:sp>
      <p:sp>
        <p:nvSpPr>
          <p:cNvPr id="9" name="Tittel 4"/>
          <p:cNvSpPr txBox="1">
            <a:spLocks/>
          </p:cNvSpPr>
          <p:nvPr/>
        </p:nvSpPr>
        <p:spPr>
          <a:xfrm>
            <a:off x="313184" y="764704"/>
            <a:ext cx="7355160" cy="1080120"/>
          </a:xfrm>
          <a:prstGeom prst="rect">
            <a:avLst/>
          </a:prstGeom>
        </p:spPr>
        <p:txBody>
          <a:bodyPr/>
          <a:lstStyle/>
          <a:p>
            <a:pPr algn="ctr">
              <a:spcBef>
                <a:spcPct val="0"/>
              </a:spcBef>
              <a:buFontTx/>
              <a:buNone/>
              <a:defRPr/>
            </a:pPr>
            <a:r>
              <a:rPr lang="nb-NO" sz="3200" dirty="0">
                <a:solidFill>
                  <a:srgbClr val="509E2F"/>
                </a:solidFill>
                <a:latin typeface="Stag Sans Light" pitchFamily="34" charset="0"/>
                <a:ea typeface="+mj-ea"/>
                <a:cs typeface="+mj-cs"/>
              </a:rPr>
              <a:t>Systemadministrasjon - Aktiviteter</a:t>
            </a:r>
          </a:p>
        </p:txBody>
      </p:sp>
      <p:sp>
        <p:nvSpPr>
          <p:cNvPr id="10"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38259"/>
            <a:ext cx="7200800" cy="42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703175"/>
      </p:ext>
    </p:extLst>
  </p:cSld>
  <p:clrMapOvr>
    <a:masterClrMapping/>
  </p:clrMapOvr>
  <mc:AlternateContent xmlns:mc="http://schemas.openxmlformats.org/markup-compatibility/2006" xmlns:p14="http://schemas.microsoft.com/office/powerpoint/2010/main">
    <mc:Choice Requires="p14">
      <p:transition p14:dur="10" advTm="14422"/>
    </mc:Choice>
    <mc:Fallback xmlns="">
      <p:transition advTm="14422"/>
    </mc:Fallback>
  </mc:AlternateContent>
  <p:timing>
    <p:tnLst>
      <p:par>
        <p:cTn id="1" dur="indefinite" restart="never" nodeType="tmRoot"/>
      </p:par>
    </p:tnLst>
  </p:timing>
</p:sld>
</file>

<file path=ppt/theme/theme1.xml><?xml version="1.0" encoding="utf-8"?>
<a:theme xmlns:a="http://schemas.openxmlformats.org/drawingml/2006/main" name="Predat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Predator</Template>
  <TotalTime>1607</TotalTime>
  <Words>5037</Words>
  <Application>Microsoft Office PowerPoint</Application>
  <PresentationFormat>Skjermfremvisning (4:3)</PresentationFormat>
  <Paragraphs>581</Paragraphs>
  <Slides>63</Slides>
  <Notes>42</Notes>
  <HiddenSlides>0</HiddenSlides>
  <MMClips>0</MMClips>
  <ScaleCrop>false</ScaleCrop>
  <HeadingPairs>
    <vt:vector size="4" baseType="variant">
      <vt:variant>
        <vt:lpstr>Tema</vt:lpstr>
      </vt:variant>
      <vt:variant>
        <vt:i4>1</vt:i4>
      </vt:variant>
      <vt:variant>
        <vt:lpstr>Lysbildetitler</vt:lpstr>
      </vt:variant>
      <vt:variant>
        <vt:i4>63</vt:i4>
      </vt:variant>
    </vt:vector>
  </HeadingPairs>
  <TitlesOfParts>
    <vt:vector size="64" baseType="lpstr">
      <vt:lpstr>Predator</vt:lpstr>
      <vt:lpstr>SystemPartner Norge AS</vt:lpstr>
      <vt:lpstr>SAKSBEHANDLING</vt:lpstr>
      <vt:lpstr>Agenda</vt:lpstr>
      <vt:lpstr> Agenda fortsetter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Debitor – medskylder/hjemmelshaver</vt:lpstr>
      <vt:lpstr>Medhjemmelshaver/medskylder  </vt:lpstr>
      <vt:lpstr>Debitor - arbeidsgiver</vt:lpstr>
      <vt:lpstr>Registrering av arbeidsgiver</vt:lpstr>
      <vt:lpstr>PowerPoint-presentasjon</vt:lpstr>
      <vt:lpstr>PowerPoint-presentasjon</vt:lpstr>
      <vt:lpstr>Saksbehandling – hurtigtaster enkelt søk</vt:lpstr>
      <vt:lpstr>PowerPoint-presentasjon</vt:lpstr>
      <vt:lpstr>PowerPoint-presentasjon</vt:lpstr>
      <vt:lpstr>PowerPoint-presentasjon</vt:lpstr>
      <vt:lpstr>Hurtigtaster i saksbehandlingsbildet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Oppfølgningshistorikk</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SystemPartner Norge AS</dc:title>
  <dc:creator>Tone Aurlien Karlsen</dc:creator>
  <cp:lastModifiedBy>Berit Berg</cp:lastModifiedBy>
  <cp:revision>141</cp:revision>
  <cp:lastPrinted>2015-01-22T19:05:43Z</cp:lastPrinted>
  <dcterms:created xsi:type="dcterms:W3CDTF">2012-10-30T13:25:07Z</dcterms:created>
  <dcterms:modified xsi:type="dcterms:W3CDTF">2015-06-05T11:19:57Z</dcterms:modified>
</cp:coreProperties>
</file>