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308" r:id="rId22"/>
    <p:sldId id="279" r:id="rId23"/>
    <p:sldId id="307"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Lst>
  <p:sldSz cx="9144000" cy="6858000" type="screen4x3"/>
  <p:notesSz cx="6864350" cy="99964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guide id="3" orient="horz" pos="3149">
          <p15:clr>
            <a:srgbClr val="A4A3A4"/>
          </p15:clr>
        </p15:guide>
        <p15:guide id="4"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83A9"/>
    <a:srgbClr val="0083A8"/>
    <a:srgbClr val="F1E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7" autoAdjust="0"/>
    <p:restoredTop sz="79143" autoAdjust="0"/>
  </p:normalViewPr>
  <p:slideViewPr>
    <p:cSldViewPr>
      <p:cViewPr>
        <p:scale>
          <a:sx n="75" d="100"/>
          <a:sy n="75" d="100"/>
        </p:scale>
        <p:origin x="-152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92"/>
    </p:cViewPr>
  </p:sorterViewPr>
  <p:notesViewPr>
    <p:cSldViewPr>
      <p:cViewPr varScale="1">
        <p:scale>
          <a:sx n="80" d="100"/>
          <a:sy n="80" d="100"/>
        </p:scale>
        <p:origin x="3948" y="84"/>
      </p:cViewPr>
      <p:guideLst>
        <p:guide orient="horz" pos="3108"/>
        <p:guide orient="horz" pos="3149"/>
        <p:guide pos="2122"/>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74552" cy="499825"/>
          </a:xfrm>
          <a:prstGeom prst="rect">
            <a:avLst/>
          </a:prstGeom>
        </p:spPr>
        <p:txBody>
          <a:bodyPr vert="horz" lIns="92857" tIns="46429" rIns="92857" bIns="46429" rtlCol="0"/>
          <a:lstStyle>
            <a:lvl1pPr algn="l">
              <a:defRPr sz="1200"/>
            </a:lvl1pPr>
          </a:lstStyle>
          <a:p>
            <a:endParaRPr lang="nb-NO"/>
          </a:p>
        </p:txBody>
      </p:sp>
      <p:sp>
        <p:nvSpPr>
          <p:cNvPr id="3" name="Plassholder for dato 2"/>
          <p:cNvSpPr>
            <a:spLocks noGrp="1"/>
          </p:cNvSpPr>
          <p:nvPr>
            <p:ph type="dt" sz="quarter" idx="1"/>
          </p:nvPr>
        </p:nvSpPr>
        <p:spPr>
          <a:xfrm>
            <a:off x="3888210" y="0"/>
            <a:ext cx="2974552" cy="499825"/>
          </a:xfrm>
          <a:prstGeom prst="rect">
            <a:avLst/>
          </a:prstGeom>
        </p:spPr>
        <p:txBody>
          <a:bodyPr vert="horz" lIns="92857" tIns="46429" rIns="92857" bIns="46429" rtlCol="0"/>
          <a:lstStyle>
            <a:lvl1pPr algn="r">
              <a:defRPr sz="1200"/>
            </a:lvl1pPr>
          </a:lstStyle>
          <a:p>
            <a:endParaRPr lang="nb-NO" dirty="0"/>
          </a:p>
        </p:txBody>
      </p:sp>
      <p:sp>
        <p:nvSpPr>
          <p:cNvPr id="4" name="Plassholder for bunntekst 3"/>
          <p:cNvSpPr>
            <a:spLocks noGrp="1"/>
          </p:cNvSpPr>
          <p:nvPr>
            <p:ph type="ftr" sz="quarter" idx="2"/>
          </p:nvPr>
        </p:nvSpPr>
        <p:spPr>
          <a:xfrm>
            <a:off x="1" y="9494929"/>
            <a:ext cx="2974552" cy="499825"/>
          </a:xfrm>
          <a:prstGeom prst="rect">
            <a:avLst/>
          </a:prstGeom>
        </p:spPr>
        <p:txBody>
          <a:bodyPr vert="horz" lIns="92857" tIns="46429" rIns="92857" bIns="46429"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8210" y="9494929"/>
            <a:ext cx="2974552" cy="499825"/>
          </a:xfrm>
          <a:prstGeom prst="rect">
            <a:avLst/>
          </a:prstGeom>
        </p:spPr>
        <p:txBody>
          <a:bodyPr vert="horz" lIns="92857" tIns="46429" rIns="92857" bIns="46429" rtlCol="0" anchor="b"/>
          <a:lstStyle>
            <a:lvl1pPr algn="r">
              <a:defRPr sz="1200"/>
            </a:lvl1pPr>
          </a:lstStyle>
          <a:p>
            <a:fld id="{CD987610-0933-4C6B-94E3-053369DF36EB}" type="slidenum">
              <a:rPr lang="nb-NO" smtClean="0"/>
              <a:pPr/>
              <a:t>‹#›</a:t>
            </a:fld>
            <a:endParaRPr lang="nb-NO"/>
          </a:p>
        </p:txBody>
      </p:sp>
    </p:spTree>
    <p:extLst>
      <p:ext uri="{BB962C8B-B14F-4D97-AF65-F5344CB8AC3E}">
        <p14:creationId xmlns:p14="http://schemas.microsoft.com/office/powerpoint/2010/main" val="2516136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75145" cy="501835"/>
          </a:xfrm>
          <a:prstGeom prst="rect">
            <a:avLst/>
          </a:prstGeom>
        </p:spPr>
        <p:txBody>
          <a:bodyPr vert="horz" lIns="92857" tIns="46429" rIns="92857" bIns="46429" rtlCol="0"/>
          <a:lstStyle>
            <a:lvl1pPr algn="l">
              <a:defRPr sz="1200"/>
            </a:lvl1pPr>
          </a:lstStyle>
          <a:p>
            <a:endParaRPr lang="nb-NO"/>
          </a:p>
        </p:txBody>
      </p:sp>
      <p:sp>
        <p:nvSpPr>
          <p:cNvPr id="3" name="Plassholder for dato 2"/>
          <p:cNvSpPr>
            <a:spLocks noGrp="1"/>
          </p:cNvSpPr>
          <p:nvPr>
            <p:ph type="dt" idx="1"/>
          </p:nvPr>
        </p:nvSpPr>
        <p:spPr>
          <a:xfrm>
            <a:off x="3887588" y="0"/>
            <a:ext cx="2975144" cy="501835"/>
          </a:xfrm>
          <a:prstGeom prst="rect">
            <a:avLst/>
          </a:prstGeom>
        </p:spPr>
        <p:txBody>
          <a:bodyPr vert="horz" lIns="92857" tIns="46429" rIns="92857" bIns="46429" rtlCol="0"/>
          <a:lstStyle>
            <a:lvl1pPr algn="r">
              <a:defRPr sz="1200"/>
            </a:lvl1pPr>
          </a:lstStyle>
          <a:p>
            <a:fld id="{40778F15-D6E0-4611-989F-1F6F96B37F40}" type="datetimeFigureOut">
              <a:rPr lang="nb-NO" smtClean="0"/>
              <a:t>05.06.2015</a:t>
            </a:fld>
            <a:endParaRPr lang="nb-NO"/>
          </a:p>
        </p:txBody>
      </p:sp>
      <p:sp>
        <p:nvSpPr>
          <p:cNvPr id="4" name="Plassholder for lysbilde 3"/>
          <p:cNvSpPr>
            <a:spLocks noGrp="1" noRot="1" noChangeAspect="1"/>
          </p:cNvSpPr>
          <p:nvPr>
            <p:ph type="sldImg" idx="2"/>
          </p:nvPr>
        </p:nvSpPr>
        <p:spPr>
          <a:xfrm>
            <a:off x="1182688" y="1249363"/>
            <a:ext cx="4498975" cy="3373437"/>
          </a:xfrm>
          <a:prstGeom prst="rect">
            <a:avLst/>
          </a:prstGeom>
          <a:noFill/>
          <a:ln w="12700">
            <a:solidFill>
              <a:prstClr val="black"/>
            </a:solidFill>
          </a:ln>
        </p:spPr>
        <p:txBody>
          <a:bodyPr vert="horz" lIns="92857" tIns="46429" rIns="92857" bIns="46429" rtlCol="0" anchor="ctr"/>
          <a:lstStyle/>
          <a:p>
            <a:endParaRPr lang="nb-NO"/>
          </a:p>
        </p:txBody>
      </p:sp>
      <p:sp>
        <p:nvSpPr>
          <p:cNvPr id="5" name="Plassholder for notater 4"/>
          <p:cNvSpPr>
            <a:spLocks noGrp="1"/>
          </p:cNvSpPr>
          <p:nvPr>
            <p:ph type="body" sz="quarter" idx="3"/>
          </p:nvPr>
        </p:nvSpPr>
        <p:spPr>
          <a:xfrm>
            <a:off x="685950" y="4810860"/>
            <a:ext cx="5492451" cy="3935865"/>
          </a:xfrm>
          <a:prstGeom prst="rect">
            <a:avLst/>
          </a:prstGeom>
        </p:spPr>
        <p:txBody>
          <a:bodyPr vert="horz" lIns="92857" tIns="46429" rIns="92857" bIns="46429"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494653"/>
            <a:ext cx="2975145" cy="501835"/>
          </a:xfrm>
          <a:prstGeom prst="rect">
            <a:avLst/>
          </a:prstGeom>
        </p:spPr>
        <p:txBody>
          <a:bodyPr vert="horz" lIns="92857" tIns="46429" rIns="92857" bIns="46429"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7588" y="9494653"/>
            <a:ext cx="2975144" cy="501835"/>
          </a:xfrm>
          <a:prstGeom prst="rect">
            <a:avLst/>
          </a:prstGeom>
        </p:spPr>
        <p:txBody>
          <a:bodyPr vert="horz" lIns="92857" tIns="46429" rIns="92857" bIns="46429" rtlCol="0" anchor="b"/>
          <a:lstStyle>
            <a:lvl1pPr algn="r">
              <a:defRPr sz="1200"/>
            </a:lvl1pPr>
          </a:lstStyle>
          <a:p>
            <a:fld id="{E8C1F98B-2168-4519-BCEA-AF07E874AE4B}" type="slidenum">
              <a:rPr lang="nb-NO" smtClean="0"/>
              <a:t>‹#›</a:t>
            </a:fld>
            <a:endParaRPr lang="nb-NO"/>
          </a:p>
        </p:txBody>
      </p:sp>
    </p:spTree>
    <p:extLst>
      <p:ext uri="{BB962C8B-B14F-4D97-AF65-F5344CB8AC3E}">
        <p14:creationId xmlns:p14="http://schemas.microsoft.com/office/powerpoint/2010/main" val="154040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562EAC2-1428-4EFD-8BD0-D5ABF4D31894}" type="slidenum">
              <a:rPr lang="nb-NO" smtClean="0">
                <a:solidFill>
                  <a:prstClr val="black"/>
                </a:solidFill>
              </a:rPr>
              <a:pPr/>
              <a:t>1</a:t>
            </a:fld>
            <a:endParaRPr lang="nb-NO">
              <a:solidFill>
                <a:prstClr val="black"/>
              </a:solidFill>
            </a:endParaRPr>
          </a:p>
        </p:txBody>
      </p:sp>
      <p:sp>
        <p:nvSpPr>
          <p:cNvPr id="5" name="Plassholder for bunntekst 4"/>
          <p:cNvSpPr>
            <a:spLocks noGrp="1"/>
          </p:cNvSpPr>
          <p:nvPr>
            <p:ph type="ftr" sz="quarter" idx="11"/>
          </p:nvPr>
        </p:nvSpPr>
        <p:spPr/>
        <p:txBody>
          <a:bodyPr/>
          <a:lstStyle/>
          <a:p>
            <a:endParaRPr lang="nb-NO">
              <a:solidFill>
                <a:prstClr val="black"/>
              </a:solidFill>
            </a:endParaRPr>
          </a:p>
        </p:txBody>
      </p:sp>
    </p:spTree>
    <p:extLst>
      <p:ext uri="{BB962C8B-B14F-4D97-AF65-F5344CB8AC3E}">
        <p14:creationId xmlns:p14="http://schemas.microsoft.com/office/powerpoint/2010/main" val="3901926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52888F3-48F0-4ECC-A1BD-03DAE5E2AFCB}" type="slidenum">
              <a:rPr lang="nb-NO" smtClean="0"/>
              <a:t>10</a:t>
            </a:fld>
            <a:endParaRPr lang="nb-NO"/>
          </a:p>
        </p:txBody>
      </p:sp>
    </p:spTree>
    <p:extLst>
      <p:ext uri="{BB962C8B-B14F-4D97-AF65-F5344CB8AC3E}">
        <p14:creationId xmlns:p14="http://schemas.microsoft.com/office/powerpoint/2010/main" val="356571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12700">
            <a:miter lim="800000"/>
            <a:headEnd type="none" w="sm" len="sm"/>
            <a:tailEnd type="none" w="sm" len="sm"/>
          </a:ln>
        </p:spPr>
        <p:txBody>
          <a:bodyPr/>
          <a:lstStyle/>
          <a:p>
            <a:fld id="{84F1ED44-A821-4E62-A34F-6A9EBF526D46}" type="slidenum">
              <a:rPr lang="nb-NO" smtClean="0">
                <a:latin typeface="Calibri" pitchFamily="34" charset="0"/>
              </a:rPr>
              <a:pPr/>
              <a:t>11</a:t>
            </a:fld>
            <a:endParaRPr lang="nb-NO" dirty="0" smtClean="0">
              <a:latin typeface="Calibri" pitchFamily="34"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p:spPr>
        <p:txBody>
          <a:bodyPr/>
          <a:lstStyle/>
          <a:p>
            <a:r>
              <a:rPr lang="nb-NO" dirty="0" smtClean="0">
                <a:latin typeface="Calibri" pitchFamily="34" charset="0"/>
                <a:cs typeface="Times New Roman" pitchFamily="18" charset="0"/>
              </a:rPr>
              <a:t>Relevante</a:t>
            </a:r>
            <a:r>
              <a:rPr lang="nb-NO" baseline="0" dirty="0" smtClean="0">
                <a:latin typeface="Calibri" pitchFamily="34" charset="0"/>
                <a:cs typeface="Times New Roman" pitchFamily="18" charset="0"/>
              </a:rPr>
              <a:t> typer av trekk:</a:t>
            </a:r>
          </a:p>
          <a:p>
            <a:r>
              <a:rPr lang="nb-NO" baseline="0" dirty="0" smtClean="0">
                <a:latin typeface="Calibri" pitchFamily="34" charset="0"/>
                <a:cs typeface="Times New Roman" pitchFamily="18" charset="0"/>
              </a:rPr>
              <a:t>Frivilling avtale: før Procasso ?</a:t>
            </a:r>
          </a:p>
          <a:p>
            <a:r>
              <a:rPr lang="nb-NO" baseline="0" dirty="0" smtClean="0">
                <a:latin typeface="Calibri" pitchFamily="34" charset="0"/>
                <a:cs typeface="Times New Roman" pitchFamily="18" charset="0"/>
              </a:rPr>
              <a:t>Lønnstrekk:</a:t>
            </a:r>
          </a:p>
          <a:p>
            <a:r>
              <a:rPr lang="nb-NO" baseline="0" dirty="0" smtClean="0">
                <a:latin typeface="Calibri" pitchFamily="34" charset="0"/>
                <a:cs typeface="Times New Roman" pitchFamily="18" charset="0"/>
              </a:rPr>
              <a:t>Trygdetrekk: trekk i ytelser fra NAV</a:t>
            </a:r>
            <a:endParaRPr lang="nb-NO" dirty="0" smtClean="0">
              <a:latin typeface="Calibri" pitchFamily="34" charset="0"/>
              <a:cs typeface="Times New Roman" pitchFamily="18" charset="0"/>
            </a:endParaRPr>
          </a:p>
        </p:txBody>
      </p:sp>
    </p:spTree>
    <p:extLst>
      <p:ext uri="{BB962C8B-B14F-4D97-AF65-F5344CB8AC3E}">
        <p14:creationId xmlns:p14="http://schemas.microsoft.com/office/powerpoint/2010/main" val="285650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12700">
            <a:miter lim="800000"/>
            <a:headEnd type="none" w="sm" len="sm"/>
            <a:tailEnd type="none" w="sm" len="sm"/>
          </a:ln>
        </p:spPr>
        <p:txBody>
          <a:bodyPr/>
          <a:lstStyle/>
          <a:p>
            <a:fld id="{F6C06E7C-7945-4D37-82B2-49AAADCC52AB}" type="slidenum">
              <a:rPr lang="nb-NO" smtClean="0">
                <a:latin typeface="Calibri" pitchFamily="34" charset="0"/>
              </a:rPr>
              <a:pPr/>
              <a:t>12</a:t>
            </a:fld>
            <a:endParaRPr lang="nb-NO" dirty="0" smtClean="0">
              <a:latin typeface="Calibri"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nb-NO" dirty="0" smtClean="0">
                <a:latin typeface="Calibri" pitchFamily="34" charset="0"/>
                <a:cs typeface="Times New Roman" pitchFamily="18" charset="0"/>
              </a:rPr>
              <a:t>Kode 850: dersom det ikke skal sendes orienteringsbrev til debitor.</a:t>
            </a:r>
          </a:p>
          <a:p>
            <a:r>
              <a:rPr lang="nb-NO" dirty="0" smtClean="0">
                <a:latin typeface="Calibri" pitchFamily="34" charset="0"/>
                <a:cs typeface="Times New Roman" pitchFamily="18" charset="0"/>
              </a:rPr>
              <a:t>Påleggstrekk kilde: brev til debitor ved alle ordninger som ikke er frivillig.</a:t>
            </a:r>
          </a:p>
          <a:p>
            <a:r>
              <a:rPr lang="nb-NO" dirty="0" smtClean="0">
                <a:latin typeface="Calibri" pitchFamily="34" charset="0"/>
                <a:cs typeface="Times New Roman" pitchFamily="18" charset="0"/>
              </a:rPr>
              <a:t>Husk at det alltid skal purres ved arbeidsflyt!!!</a:t>
            </a:r>
          </a:p>
          <a:p>
            <a:r>
              <a:rPr lang="nb-NO" dirty="0" smtClean="0">
                <a:latin typeface="Calibri" pitchFamily="34" charset="0"/>
                <a:cs typeface="Times New Roman" pitchFamily="18" charset="0"/>
              </a:rPr>
              <a:t>Hvis man</a:t>
            </a:r>
            <a:r>
              <a:rPr lang="nb-NO" baseline="0" dirty="0" smtClean="0">
                <a:latin typeface="Calibri" pitchFamily="34" charset="0"/>
                <a:cs typeface="Times New Roman" pitchFamily="18" charset="0"/>
              </a:rPr>
              <a:t> ønsker å ha gjeldsbrev endrer man fra kode 850 til kode 50 ?? Sjekk brev </a:t>
            </a:r>
            <a:endParaRPr lang="nb-NO" dirty="0" smtClean="0">
              <a:latin typeface="Calibri" pitchFamily="34" charset="0"/>
              <a:cs typeface="Times New Roman" pitchFamily="18" charset="0"/>
            </a:endParaRPr>
          </a:p>
        </p:txBody>
      </p:sp>
    </p:spTree>
    <p:extLst>
      <p:ext uri="{BB962C8B-B14F-4D97-AF65-F5344CB8AC3E}">
        <p14:creationId xmlns:p14="http://schemas.microsoft.com/office/powerpoint/2010/main" val="212177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12700">
            <a:miter lim="800000"/>
            <a:headEnd type="none" w="sm" len="sm"/>
            <a:tailEnd type="none" w="sm" len="sm"/>
          </a:ln>
        </p:spPr>
        <p:txBody>
          <a:bodyPr/>
          <a:lstStyle/>
          <a:p>
            <a:fld id="{BD96AB43-6595-49C2-90E3-F13CE7E03ED0}" type="slidenum">
              <a:rPr lang="nb-NO" smtClean="0">
                <a:latin typeface="Calibri" pitchFamily="34" charset="0"/>
              </a:rPr>
              <a:pPr/>
              <a:t>13</a:t>
            </a:fld>
            <a:endParaRPr lang="nb-NO" dirty="0" smtClean="0">
              <a:latin typeface="Calibri"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nb-NO" dirty="0" smtClean="0">
                <a:latin typeface="Calibri" pitchFamily="34" charset="0"/>
                <a:cs typeface="Times New Roman" pitchFamily="18" charset="0"/>
              </a:rPr>
              <a:t>Eks;</a:t>
            </a:r>
          </a:p>
          <a:p>
            <a:r>
              <a:rPr lang="nb-NO" dirty="0" smtClean="0">
                <a:latin typeface="Calibri" pitchFamily="34" charset="0"/>
                <a:cs typeface="Times New Roman" pitchFamily="18" charset="0"/>
              </a:rPr>
              <a:t>Gå</a:t>
            </a:r>
            <a:r>
              <a:rPr lang="nb-NO" baseline="0" dirty="0" smtClean="0">
                <a:latin typeface="Calibri" pitchFamily="34" charset="0"/>
                <a:cs typeface="Times New Roman" pitchFamily="18" charset="0"/>
              </a:rPr>
              <a:t> til bilde av flyter for  å vise hva man mener her, ta et eks på en flyt</a:t>
            </a:r>
          </a:p>
          <a:p>
            <a:endParaRPr lang="nb-NO" baseline="0" dirty="0" smtClean="0">
              <a:latin typeface="Calibri" pitchFamily="34" charset="0"/>
              <a:cs typeface="Times New Roman" pitchFamily="18" charset="0"/>
            </a:endParaRPr>
          </a:p>
          <a:p>
            <a:endParaRPr lang="nb-NO" dirty="0" smtClean="0">
              <a:latin typeface="Calibri" pitchFamily="34" charset="0"/>
              <a:cs typeface="Times New Roman" pitchFamily="18" charset="0"/>
            </a:endParaRPr>
          </a:p>
        </p:txBody>
      </p:sp>
    </p:spTree>
    <p:extLst>
      <p:ext uri="{BB962C8B-B14F-4D97-AF65-F5344CB8AC3E}">
        <p14:creationId xmlns:p14="http://schemas.microsoft.com/office/powerpoint/2010/main" val="2087102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12700">
            <a:miter lim="800000"/>
            <a:headEnd type="none" w="sm" len="sm"/>
            <a:tailEnd type="none" w="sm" len="sm"/>
          </a:ln>
        </p:spPr>
        <p:txBody>
          <a:bodyPr/>
          <a:lstStyle/>
          <a:p>
            <a:fld id="{F92C0FF0-765E-4C57-963D-FF9DFA05B949}" type="slidenum">
              <a:rPr lang="nb-NO" smtClean="0">
                <a:latin typeface="Calibri" pitchFamily="34" charset="0"/>
              </a:rPr>
              <a:pPr/>
              <a:t>14</a:t>
            </a:fld>
            <a:endParaRPr lang="nb-NO" dirty="0" smtClean="0">
              <a:latin typeface="Calibri" pitchFamily="34" charset="0"/>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p:spPr>
        <p:txBody>
          <a:bodyPr/>
          <a:lstStyle/>
          <a:p>
            <a:pPr>
              <a:spcBef>
                <a:spcPct val="0"/>
              </a:spcBef>
            </a:pPr>
            <a:r>
              <a:rPr lang="nb-NO" sz="1400" dirty="0">
                <a:solidFill>
                  <a:schemeClr val="bg2"/>
                </a:solidFill>
                <a:latin typeface="Calibri" pitchFamily="34" charset="0"/>
                <a:cs typeface="Arial" charset="0"/>
              </a:rPr>
              <a:t>Under adgangskontrollen er det fornuftig å ikke åpne for slå sammen sak og flytt sak </a:t>
            </a:r>
            <a:r>
              <a:rPr lang="nb-NO" sz="1400">
                <a:solidFill>
                  <a:schemeClr val="bg2"/>
                </a:solidFill>
                <a:latin typeface="Calibri" pitchFamily="34" charset="0"/>
                <a:cs typeface="Arial" charset="0"/>
              </a:rPr>
              <a:t>under diversefanen.</a:t>
            </a:r>
            <a:endParaRPr lang="nb-NO" sz="1400" dirty="0">
              <a:solidFill>
                <a:schemeClr val="bg2"/>
              </a:solidFill>
              <a:latin typeface="Calibri" pitchFamily="34" charset="0"/>
              <a:cs typeface="Arial" charset="0"/>
            </a:endParaRPr>
          </a:p>
          <a:p>
            <a:pPr>
              <a:spcBef>
                <a:spcPct val="0"/>
              </a:spcBef>
            </a:pPr>
            <a:endParaRPr lang="nb-NO" sz="1400" dirty="0">
              <a:solidFill>
                <a:schemeClr val="bg2"/>
              </a:solidFill>
              <a:latin typeface="Calibri" pitchFamily="34" charset="0"/>
              <a:cs typeface="Arial" charset="0"/>
            </a:endParaRPr>
          </a:p>
          <a:p>
            <a:pPr>
              <a:spcBef>
                <a:spcPct val="0"/>
              </a:spcBef>
            </a:pPr>
            <a:r>
              <a:rPr lang="nb-NO" sz="1400" dirty="0">
                <a:solidFill>
                  <a:schemeClr val="bg2"/>
                </a:solidFill>
                <a:latin typeface="Calibri" pitchFamily="34" charset="0"/>
                <a:cs typeface="Arial" charset="0"/>
              </a:rPr>
              <a:t>Opprette nye, endre og slette saksbehandlere.</a:t>
            </a:r>
            <a:endParaRPr lang="en-US" sz="1400" dirty="0">
              <a:solidFill>
                <a:schemeClr val="bg2"/>
              </a:solidFill>
              <a:latin typeface="Calibri" pitchFamily="34" charset="0"/>
              <a:cs typeface="Arial" charset="0"/>
            </a:endParaRPr>
          </a:p>
          <a:p>
            <a:r>
              <a:rPr lang="nb-NO" dirty="0" smtClean="0">
                <a:latin typeface="Calibri" pitchFamily="34" charset="0"/>
                <a:cs typeface="Arial" charset="0"/>
              </a:rPr>
              <a:t>I dette vinduet kan du opprette nye, endre og slette saksbehandlere. Før du eventuelt sletter en saksbehandler bør du forsikre deg om at vedkommende ikke har noen saker til oppfølging. Det er laget flettefelter til felter i dette bildet som kan brukes i brevmaler.</a:t>
            </a:r>
          </a:p>
          <a:p>
            <a:r>
              <a:rPr lang="nb-NO" dirty="0" smtClean="0">
                <a:latin typeface="Calibri" pitchFamily="34" charset="0"/>
                <a:cs typeface="Arial" charset="0"/>
              </a:rPr>
              <a:t>Nytt hvitt ark</a:t>
            </a:r>
            <a:r>
              <a:rPr lang="nb-NO" baseline="0" dirty="0" smtClean="0">
                <a:latin typeface="Calibri" pitchFamily="34" charset="0"/>
                <a:cs typeface="Arial" charset="0"/>
              </a:rPr>
              <a:t> = NY</a:t>
            </a:r>
          </a:p>
          <a:p>
            <a:r>
              <a:rPr lang="nb-NO" baseline="0" dirty="0" smtClean="0">
                <a:latin typeface="Calibri" pitchFamily="34" charset="0"/>
                <a:cs typeface="Arial" charset="0"/>
              </a:rPr>
              <a:t>Avdeling 000001 hvis det ikke er flere.</a:t>
            </a:r>
          </a:p>
          <a:p>
            <a:r>
              <a:rPr lang="nb-NO" baseline="0" dirty="0" err="1" smtClean="0">
                <a:latin typeface="Calibri" pitchFamily="34" charset="0"/>
                <a:cs typeface="Arial" charset="0"/>
              </a:rPr>
              <a:t>Dir</a:t>
            </a:r>
            <a:r>
              <a:rPr lang="nb-NO" baseline="0" dirty="0" smtClean="0">
                <a:latin typeface="Calibri" pitchFamily="34" charset="0"/>
                <a:cs typeface="Arial" charset="0"/>
              </a:rPr>
              <a:t> </a:t>
            </a:r>
            <a:r>
              <a:rPr lang="nb-NO" baseline="0" dirty="0" err="1" smtClean="0">
                <a:latin typeface="Calibri" pitchFamily="34" charset="0"/>
                <a:cs typeface="Arial" charset="0"/>
              </a:rPr>
              <a:t>nr</a:t>
            </a:r>
            <a:r>
              <a:rPr lang="nb-NO" baseline="0" dirty="0" smtClean="0">
                <a:latin typeface="Calibri" pitchFamily="34" charset="0"/>
                <a:cs typeface="Arial" charset="0"/>
              </a:rPr>
              <a:t> eller felles </a:t>
            </a:r>
            <a:r>
              <a:rPr lang="nb-NO" baseline="0" dirty="0" err="1" smtClean="0">
                <a:latin typeface="Calibri" pitchFamily="34" charset="0"/>
                <a:cs typeface="Arial" charset="0"/>
              </a:rPr>
              <a:t>nr</a:t>
            </a:r>
            <a:r>
              <a:rPr lang="nb-NO" baseline="0" dirty="0" smtClean="0">
                <a:latin typeface="Calibri" pitchFamily="34" charset="0"/>
                <a:cs typeface="Arial" charset="0"/>
              </a:rPr>
              <a:t>, </a:t>
            </a:r>
            <a:r>
              <a:rPr lang="nb-NO" baseline="0" dirty="0" err="1" smtClean="0">
                <a:latin typeface="Calibri" pitchFamily="34" charset="0"/>
                <a:cs typeface="Arial" charset="0"/>
              </a:rPr>
              <a:t>dir</a:t>
            </a:r>
            <a:r>
              <a:rPr lang="nb-NO" baseline="0" dirty="0" smtClean="0">
                <a:latin typeface="Calibri" pitchFamily="34" charset="0"/>
                <a:cs typeface="Arial" charset="0"/>
              </a:rPr>
              <a:t> e post eller felles epost, hva med fax </a:t>
            </a:r>
            <a:r>
              <a:rPr lang="nb-NO" baseline="0" dirty="0" err="1" smtClean="0">
                <a:latin typeface="Calibri" pitchFamily="34" charset="0"/>
                <a:cs typeface="Arial" charset="0"/>
              </a:rPr>
              <a:t>nr</a:t>
            </a:r>
            <a:r>
              <a:rPr lang="nb-NO" baseline="0" dirty="0" smtClean="0">
                <a:latin typeface="Calibri" pitchFamily="34" charset="0"/>
                <a:cs typeface="Arial" charset="0"/>
              </a:rPr>
              <a:t>, benyttes det  i kommunen ?</a:t>
            </a:r>
          </a:p>
          <a:p>
            <a:r>
              <a:rPr lang="nb-NO" baseline="0" dirty="0" err="1" smtClean="0">
                <a:latin typeface="Calibri" pitchFamily="34" charset="0"/>
                <a:cs typeface="Arial" charset="0"/>
              </a:rPr>
              <a:t>Ctrl</a:t>
            </a:r>
            <a:r>
              <a:rPr lang="nb-NO" baseline="0" dirty="0" smtClean="0">
                <a:latin typeface="Calibri" pitchFamily="34" charset="0"/>
                <a:cs typeface="Arial" charset="0"/>
              </a:rPr>
              <a:t> S = lagre</a:t>
            </a:r>
          </a:p>
          <a:p>
            <a:r>
              <a:rPr lang="nb-NO" baseline="0" dirty="0" smtClean="0">
                <a:latin typeface="Calibri" pitchFamily="34" charset="0"/>
                <a:cs typeface="Arial" charset="0"/>
              </a:rPr>
              <a:t>Når man legger inn </a:t>
            </a:r>
            <a:r>
              <a:rPr lang="nb-NO" baseline="0" dirty="0" err="1" smtClean="0">
                <a:latin typeface="Calibri" pitchFamily="34" charset="0"/>
                <a:cs typeface="Arial" charset="0"/>
              </a:rPr>
              <a:t>passors</a:t>
            </a:r>
            <a:r>
              <a:rPr lang="nb-NO" baseline="0" dirty="0" smtClean="0">
                <a:latin typeface="Calibri" pitchFamily="34" charset="0"/>
                <a:cs typeface="Arial" charset="0"/>
              </a:rPr>
              <a:t> legg dette inn med små bokstaver ( uten </a:t>
            </a:r>
            <a:r>
              <a:rPr lang="nb-NO" baseline="0" dirty="0" err="1" smtClean="0">
                <a:latin typeface="Calibri" pitchFamily="34" charset="0"/>
                <a:cs typeface="Arial" charset="0"/>
              </a:rPr>
              <a:t>caps</a:t>
            </a:r>
            <a:r>
              <a:rPr lang="nb-NO" baseline="0" dirty="0" smtClean="0">
                <a:latin typeface="Calibri" pitchFamily="34" charset="0"/>
                <a:cs typeface="Arial" charset="0"/>
              </a:rPr>
              <a:t> </a:t>
            </a:r>
            <a:r>
              <a:rPr lang="nb-NO" baseline="0" dirty="0" err="1" smtClean="0">
                <a:latin typeface="Calibri" pitchFamily="34" charset="0"/>
                <a:cs typeface="Arial" charset="0"/>
              </a:rPr>
              <a:t>lock</a:t>
            </a:r>
            <a:r>
              <a:rPr lang="nb-NO" baseline="0" dirty="0" smtClean="0">
                <a:latin typeface="Calibri" pitchFamily="34" charset="0"/>
                <a:cs typeface="Arial" charset="0"/>
              </a:rPr>
              <a:t>)</a:t>
            </a:r>
          </a:p>
          <a:p>
            <a:r>
              <a:rPr lang="nb-NO" baseline="0" dirty="0" smtClean="0">
                <a:latin typeface="Calibri" pitchFamily="34" charset="0"/>
                <a:cs typeface="Arial" charset="0"/>
              </a:rPr>
              <a:t>Aktiv:; systemet holder telling med hvem som er pålogget automatisk</a:t>
            </a:r>
          </a:p>
          <a:p>
            <a:endParaRPr lang="nb-NO" dirty="0" smtClean="0">
              <a:latin typeface="Calibri" pitchFamily="34" charset="0"/>
              <a:cs typeface="Arial" charset="0"/>
            </a:endParaRPr>
          </a:p>
          <a:p>
            <a:r>
              <a:rPr lang="nb-NO" b="1" dirty="0" smtClean="0">
                <a:latin typeface="Calibri" pitchFamily="34" charset="0"/>
                <a:cs typeface="Arial" charset="0"/>
              </a:rPr>
              <a:t>Systemansvarlig</a:t>
            </a:r>
            <a:endParaRPr lang="nb-NO" b="1" baseline="0" dirty="0" smtClean="0">
              <a:latin typeface="Calibri" pitchFamily="34" charset="0"/>
              <a:cs typeface="Arial" charset="0"/>
            </a:endParaRPr>
          </a:p>
          <a:p>
            <a:r>
              <a:rPr lang="nb-NO" baseline="0" dirty="0" smtClean="0">
                <a:latin typeface="Calibri" pitchFamily="34" charset="0"/>
                <a:cs typeface="Arial" charset="0"/>
              </a:rPr>
              <a:t>Tilgang: alle tilganger unntatt FAS</a:t>
            </a:r>
          </a:p>
          <a:p>
            <a:r>
              <a:rPr lang="nb-NO" baseline="0" dirty="0" smtClean="0">
                <a:latin typeface="Calibri" pitchFamily="34" charset="0"/>
                <a:cs typeface="Arial" charset="0"/>
              </a:rPr>
              <a:t>Endre: alle</a:t>
            </a:r>
          </a:p>
          <a:p>
            <a:r>
              <a:rPr lang="nb-NO" baseline="0" dirty="0" smtClean="0">
                <a:latin typeface="Calibri" pitchFamily="34" charset="0"/>
                <a:cs typeface="Arial" charset="0"/>
              </a:rPr>
              <a:t>Slette: alle unntatt sak, debitor, kreditor og dokumenter</a:t>
            </a:r>
          </a:p>
          <a:p>
            <a:endParaRPr lang="nb-NO" baseline="0" dirty="0" smtClean="0">
              <a:latin typeface="Calibri" pitchFamily="34" charset="0"/>
              <a:cs typeface="Arial" charset="0"/>
            </a:endParaRPr>
          </a:p>
          <a:p>
            <a:r>
              <a:rPr lang="nb-NO" b="1" baseline="0" dirty="0" smtClean="0">
                <a:latin typeface="Calibri" pitchFamily="34" charset="0"/>
                <a:cs typeface="Arial" charset="0"/>
              </a:rPr>
              <a:t>Saksbehandler:</a:t>
            </a:r>
            <a:endParaRPr lang="en-US" b="1" dirty="0" smtClean="0">
              <a:latin typeface="Calibri" pitchFamily="34" charset="0"/>
              <a:cs typeface="Arial" charset="0"/>
            </a:endParaRPr>
          </a:p>
        </p:txBody>
      </p:sp>
    </p:spTree>
    <p:extLst>
      <p:ext uri="{BB962C8B-B14F-4D97-AF65-F5344CB8AC3E}">
        <p14:creationId xmlns:p14="http://schemas.microsoft.com/office/powerpoint/2010/main" val="348504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12700">
            <a:miter lim="800000"/>
            <a:headEnd type="none" w="sm" len="sm"/>
            <a:tailEnd type="none" w="sm" len="sm"/>
          </a:ln>
        </p:spPr>
        <p:txBody>
          <a:bodyPr/>
          <a:lstStyle/>
          <a:p>
            <a:fld id="{1C60E103-5FA5-4FD1-AB50-A1FDA58A36A2}" type="slidenum">
              <a:rPr lang="nb-NO" smtClean="0">
                <a:latin typeface="Calibri" pitchFamily="34" charset="0"/>
              </a:rPr>
              <a:pPr/>
              <a:t>15</a:t>
            </a:fld>
            <a:endParaRPr lang="nb-NO" dirty="0" smtClean="0">
              <a:latin typeface="Calibri" pitchFamily="34" charset="0"/>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p:spPr>
        <p:txBody>
          <a:bodyPr/>
          <a:lstStyle/>
          <a:p>
            <a:r>
              <a:rPr lang="nb-NO" dirty="0" smtClean="0">
                <a:latin typeface="Calibri" pitchFamily="34" charset="0"/>
                <a:cs typeface="Arial" charset="0"/>
              </a:rPr>
              <a:t>Dette</a:t>
            </a:r>
            <a:r>
              <a:rPr lang="nb-NO" baseline="0" dirty="0" smtClean="0">
                <a:latin typeface="Calibri" pitchFamily="34" charset="0"/>
                <a:cs typeface="Arial" charset="0"/>
              </a:rPr>
              <a:t> en fane som </a:t>
            </a:r>
            <a:r>
              <a:rPr lang="nb-NO" b="1" dirty="0"/>
              <a:t>Siste saksnummer</a:t>
            </a:r>
          </a:p>
          <a:p>
            <a:r>
              <a:rPr lang="nb-NO" dirty="0"/>
              <a:t>Når du registrerer nye saker, vil Predator automatisk tildele saksnummeret ved lagring. Predator legger</a:t>
            </a:r>
          </a:p>
          <a:p>
            <a:r>
              <a:rPr lang="nb-NO" dirty="0"/>
              <a:t>da til en - 1 på verdien som står i dette feltet på lagringstidspunktet.</a:t>
            </a:r>
          </a:p>
          <a:p>
            <a:endParaRPr lang="nb-NO" dirty="0"/>
          </a:p>
          <a:p>
            <a:r>
              <a:rPr lang="nb-NO" dirty="0"/>
              <a:t>Dette er en fane hvor man kan eks sette frem en saksserie om man ønsker å starte på en høyere serie, men vi kan ikke sette tilbake,</a:t>
            </a:r>
          </a:p>
          <a:p>
            <a:r>
              <a:rPr lang="nb-NO" b="1" dirty="0"/>
              <a:t>Siste debitornummer</a:t>
            </a:r>
          </a:p>
          <a:p>
            <a:r>
              <a:rPr lang="nb-NO" dirty="0"/>
              <a:t>Når du registrerer nye debitorer vil Predator automatisk tildele debitornummeret ved lagring. Systemet</a:t>
            </a:r>
          </a:p>
          <a:p>
            <a:r>
              <a:rPr lang="nb-NO" dirty="0"/>
              <a:t>legger da til en - 1 på verdien som står i dette feltet på lagringstidspunktet.</a:t>
            </a:r>
          </a:p>
          <a:p>
            <a:r>
              <a:rPr lang="nb-NO" b="1" dirty="0"/>
              <a:t>Siste kreditornummer</a:t>
            </a:r>
          </a:p>
          <a:p>
            <a:r>
              <a:rPr lang="nb-NO" dirty="0"/>
              <a:t>Når du registrerer nye kreditorer vil Predator automatisk tildele kreditornummeret ved lagring. Predator</a:t>
            </a:r>
          </a:p>
          <a:p>
            <a:r>
              <a:rPr lang="nb-NO" dirty="0"/>
              <a:t>legger da til en - 1 på verdien som står i dette feltet på lagringstidspunktet.</a:t>
            </a:r>
          </a:p>
          <a:p>
            <a:r>
              <a:rPr lang="nb-NO" b="1" dirty="0"/>
              <a:t>Siste bilagsnummer</a:t>
            </a:r>
          </a:p>
          <a:p>
            <a:r>
              <a:rPr lang="nb-NO" dirty="0"/>
              <a:t>Når du registrerer nye inn- og utbetalinger vil Predator normalt tildele bilagsnummeret ved lagring.</a:t>
            </a:r>
          </a:p>
          <a:p>
            <a:r>
              <a:rPr lang="nb-NO" dirty="0"/>
              <a:t>Predator legger da til en - 1 på verdien som står i dette feltet på lagringstidspunktet. Bilagsnummer er en</a:t>
            </a:r>
          </a:p>
          <a:p>
            <a:r>
              <a:rPr lang="nb-NO" dirty="0"/>
              <a:t>vanlig sorteringsmåte i bilagsliste. Hvis det på en kode er definert en </a:t>
            </a:r>
            <a:r>
              <a:rPr lang="nb-NO" dirty="0" err="1"/>
              <a:t>bilagsart</a:t>
            </a:r>
            <a:r>
              <a:rPr lang="nb-NO" dirty="0"/>
              <a:t> vil bilagsnummer bli</a:t>
            </a:r>
          </a:p>
          <a:p>
            <a:r>
              <a:rPr lang="nb-NO" dirty="0"/>
              <a:t>hentet fra </a:t>
            </a:r>
            <a:r>
              <a:rPr lang="nb-NO" dirty="0" err="1"/>
              <a:t>bilagsartregisteret</a:t>
            </a:r>
            <a:r>
              <a:rPr lang="nb-NO" dirty="0"/>
              <a:t>.</a:t>
            </a:r>
          </a:p>
          <a:p>
            <a:r>
              <a:rPr lang="nb-NO" b="1" dirty="0"/>
              <a:t>Siste fakturanummer</a:t>
            </a:r>
          </a:p>
          <a:p>
            <a:r>
              <a:rPr lang="nb-NO" b="1" dirty="0"/>
              <a:t>Siste remitteringsnummer</a:t>
            </a:r>
          </a:p>
          <a:p>
            <a:r>
              <a:rPr lang="nb-NO" dirty="0"/>
              <a:t>Løpenummer for </a:t>
            </a:r>
            <a:r>
              <a:rPr lang="nb-NO" dirty="0" err="1"/>
              <a:t>remitteringsfil</a:t>
            </a:r>
            <a:r>
              <a:rPr lang="nb-NO" dirty="0"/>
              <a:t> som blir generert ved avregning. Hver post i filen genererer et nummer.</a:t>
            </a:r>
          </a:p>
          <a:p>
            <a:r>
              <a:rPr lang="nb-NO" b="1" dirty="0"/>
              <a:t>Betalingsteller</a:t>
            </a:r>
          </a:p>
          <a:p>
            <a:r>
              <a:rPr lang="nb-NO" dirty="0"/>
              <a:t>Teller for antall manuelt registrerte betalinger.</a:t>
            </a:r>
          </a:p>
          <a:p>
            <a:r>
              <a:rPr lang="nb-NO" b="1" dirty="0"/>
              <a:t>Dokument</a:t>
            </a:r>
          </a:p>
          <a:p>
            <a:r>
              <a:rPr lang="nb-NO" dirty="0"/>
              <a:t>Teller for antall lagrede dokumenter.</a:t>
            </a:r>
          </a:p>
          <a:p>
            <a:r>
              <a:rPr lang="nb-NO" dirty="0"/>
              <a:t>Modul: Avdeling Når du registrerer fakturaer vil Predator normalt tildele</a:t>
            </a:r>
          </a:p>
          <a:p>
            <a:r>
              <a:rPr lang="nb-NO" dirty="0"/>
              <a:t>fakturanummer ved lagring. Predator legger da til en - 1 på verdien</a:t>
            </a:r>
          </a:p>
          <a:p>
            <a:r>
              <a:rPr lang="nb-NO" dirty="0"/>
              <a:t>som står i dette feltet på lagringstidspunktet. I de tilfellene der man</a:t>
            </a:r>
          </a:p>
          <a:p>
            <a:r>
              <a:rPr lang="nb-NO" dirty="0"/>
              <a:t>bruker modul </a:t>
            </a:r>
            <a:r>
              <a:rPr lang="nb-NO" b="1" dirty="0"/>
              <a:t>Avdeling </a:t>
            </a:r>
            <a:r>
              <a:rPr lang="nb-NO" dirty="0"/>
              <a:t>har man mulighet for å ha forskjellig</a:t>
            </a:r>
          </a:p>
          <a:p>
            <a:r>
              <a:rPr lang="nb-NO" dirty="0"/>
              <a:t>fakturanummer på hver avdeling</a:t>
            </a:r>
            <a:endParaRPr lang="nb-NO" dirty="0" smtClean="0">
              <a:latin typeface="Calibri" pitchFamily="34" charset="0"/>
              <a:cs typeface="Arial" charset="0"/>
            </a:endParaRPr>
          </a:p>
        </p:txBody>
      </p:sp>
    </p:spTree>
    <p:extLst>
      <p:ext uri="{BB962C8B-B14F-4D97-AF65-F5344CB8AC3E}">
        <p14:creationId xmlns:p14="http://schemas.microsoft.com/office/powerpoint/2010/main" val="234435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12700">
            <a:miter lim="800000"/>
            <a:headEnd type="none" w="sm" len="sm"/>
            <a:tailEnd type="none" w="sm" len="sm"/>
          </a:ln>
        </p:spPr>
        <p:txBody>
          <a:bodyPr/>
          <a:lstStyle/>
          <a:p>
            <a:fld id="{6D73A998-E1D1-4A64-AF30-3260ED71FD0C}" type="slidenum">
              <a:rPr lang="nb-NO" smtClean="0">
                <a:latin typeface="Calibri" pitchFamily="34" charset="0"/>
              </a:rPr>
              <a:pPr/>
              <a:t>16</a:t>
            </a:fld>
            <a:endParaRPr lang="nb-NO" dirty="0" smtClean="0">
              <a:latin typeface="Calibri"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nb-NO" dirty="0" smtClean="0">
                <a:latin typeface="Calibri" pitchFamily="34" charset="0"/>
              </a:rPr>
              <a:t>Kan</a:t>
            </a:r>
            <a:r>
              <a:rPr lang="nb-NO" baseline="0" dirty="0" smtClean="0">
                <a:latin typeface="Calibri" pitchFamily="34" charset="0"/>
              </a:rPr>
              <a:t> man oppdatere instanser fra andre enn NIF ??</a:t>
            </a:r>
          </a:p>
          <a:p>
            <a:r>
              <a:rPr lang="nb-NO" baseline="0" dirty="0" smtClean="0">
                <a:latin typeface="Calibri" pitchFamily="34" charset="0"/>
              </a:rPr>
              <a:t>De oppdaterer ikke så ofte,</a:t>
            </a:r>
          </a:p>
          <a:p>
            <a:r>
              <a:rPr lang="nb-NO" baseline="0" dirty="0" smtClean="0">
                <a:latin typeface="Calibri" pitchFamily="34" charset="0"/>
              </a:rPr>
              <a:t>Husk å sjekke om Kommunen du skal til har sine post nummer oppdaterte.</a:t>
            </a:r>
          </a:p>
          <a:p>
            <a:r>
              <a:rPr lang="nb-NO" baseline="0" dirty="0" smtClean="0">
                <a:latin typeface="Calibri" pitchFamily="34" charset="0"/>
              </a:rPr>
              <a:t>Legg inn post </a:t>
            </a:r>
            <a:r>
              <a:rPr lang="nb-NO" baseline="0" dirty="0" err="1" smtClean="0">
                <a:latin typeface="Calibri" pitchFamily="34" charset="0"/>
              </a:rPr>
              <a:t>nr</a:t>
            </a:r>
            <a:r>
              <a:rPr lang="nb-NO" baseline="0" dirty="0" smtClean="0">
                <a:latin typeface="Calibri" pitchFamily="34" charset="0"/>
              </a:rPr>
              <a:t> – posthornet-</a:t>
            </a:r>
            <a:r>
              <a:rPr lang="nb-NO" baseline="0" dirty="0" err="1" smtClean="0">
                <a:latin typeface="Calibri" pitchFamily="34" charset="0"/>
              </a:rPr>
              <a:t>enter</a:t>
            </a:r>
            <a:r>
              <a:rPr lang="nb-NO" baseline="0" dirty="0" smtClean="0">
                <a:latin typeface="Calibri" pitchFamily="34" charset="0"/>
              </a:rPr>
              <a:t> og deretter </a:t>
            </a:r>
            <a:r>
              <a:rPr lang="nb-NO" baseline="0" dirty="0" err="1" smtClean="0">
                <a:latin typeface="Calibri" pitchFamily="34" charset="0"/>
              </a:rPr>
              <a:t>enter</a:t>
            </a:r>
            <a:r>
              <a:rPr lang="nb-NO" baseline="0" dirty="0" smtClean="0">
                <a:latin typeface="Calibri" pitchFamily="34" charset="0"/>
              </a:rPr>
              <a:t> en gang til</a:t>
            </a:r>
            <a:endParaRPr lang="nb-NO" dirty="0" smtClean="0">
              <a:latin typeface="Calibri" pitchFamily="34" charset="0"/>
            </a:endParaRPr>
          </a:p>
        </p:txBody>
      </p:sp>
    </p:spTree>
    <p:extLst>
      <p:ext uri="{BB962C8B-B14F-4D97-AF65-F5344CB8AC3E}">
        <p14:creationId xmlns:p14="http://schemas.microsoft.com/office/powerpoint/2010/main" val="831108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12700">
            <a:miter lim="800000"/>
            <a:headEnd type="none" w="sm" len="sm"/>
            <a:tailEnd type="none" w="sm" len="sm"/>
          </a:ln>
        </p:spPr>
        <p:txBody>
          <a:bodyPr/>
          <a:lstStyle/>
          <a:p>
            <a:fld id="{780DCDEF-D2D6-408E-8302-2D83608FFAC5}" type="slidenum">
              <a:rPr lang="nb-NO" smtClean="0">
                <a:latin typeface="Calibri" pitchFamily="34" charset="0"/>
              </a:rPr>
              <a:pPr/>
              <a:t>17</a:t>
            </a:fld>
            <a:endParaRPr lang="nb-NO" dirty="0" smtClean="0">
              <a:latin typeface="Calibri" pitchFamily="34"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p:spPr>
        <p:txBody>
          <a:bodyPr/>
          <a:lstStyle/>
          <a:p>
            <a:pPr>
              <a:spcBef>
                <a:spcPct val="50000"/>
              </a:spcBef>
            </a:pPr>
            <a:r>
              <a:rPr lang="nb-NO" sz="1400" dirty="0">
                <a:solidFill>
                  <a:schemeClr val="bg2"/>
                </a:solidFill>
                <a:latin typeface="Calibri" pitchFamily="34" charset="0"/>
              </a:rPr>
              <a:t>Til beregning av ”lett” og ”tungt” salær.</a:t>
            </a:r>
          </a:p>
          <a:p>
            <a:r>
              <a:rPr lang="nb-NO" dirty="0" smtClean="0">
                <a:latin typeface="Calibri" pitchFamily="34" charset="0"/>
                <a:cs typeface="Arial" charset="0"/>
              </a:rPr>
              <a:t>For at salærtabellen skal oppdateres riktig må du aller først ha lagt inn verdien av 1 – en inkassosats (I) under Systeminnstillinger. </a:t>
            </a:r>
          </a:p>
          <a:p>
            <a:r>
              <a:rPr lang="nb-NO" dirty="0" smtClean="0">
                <a:latin typeface="Calibri" pitchFamily="34" charset="0"/>
                <a:cs typeface="Arial" charset="0"/>
              </a:rPr>
              <a:t>Dette</a:t>
            </a:r>
            <a:r>
              <a:rPr lang="nb-NO" baseline="0" dirty="0" smtClean="0">
                <a:latin typeface="Calibri" pitchFamily="34" charset="0"/>
                <a:cs typeface="Arial" charset="0"/>
              </a:rPr>
              <a:t> er en tabell som ikke er relevant for alle da dere benytter egeninkasso satser</a:t>
            </a:r>
            <a:endParaRPr lang="nb-NO" dirty="0" smtClean="0">
              <a:latin typeface="Calibri" pitchFamily="34" charset="0"/>
              <a:cs typeface="Arial" charset="0"/>
            </a:endParaRPr>
          </a:p>
        </p:txBody>
      </p:sp>
    </p:spTree>
    <p:extLst>
      <p:ext uri="{BB962C8B-B14F-4D97-AF65-F5344CB8AC3E}">
        <p14:creationId xmlns:p14="http://schemas.microsoft.com/office/powerpoint/2010/main" val="270820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12700">
            <a:miter lim="800000"/>
            <a:headEnd type="none" w="sm" len="sm"/>
            <a:tailEnd type="none" w="sm" len="sm"/>
          </a:ln>
        </p:spPr>
        <p:txBody>
          <a:bodyPr/>
          <a:lstStyle/>
          <a:p>
            <a:fld id="{2C317854-A4E9-4F65-AB70-46AFE81F3CCA}" type="slidenum">
              <a:rPr lang="nb-NO" smtClean="0">
                <a:latin typeface="Calibri" pitchFamily="34" charset="0"/>
              </a:rPr>
              <a:pPr/>
              <a:t>18</a:t>
            </a:fld>
            <a:endParaRPr lang="nb-NO" dirty="0" smtClean="0">
              <a:latin typeface="Calibri" pitchFamily="34"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p:spPr>
        <p:txBody>
          <a:bodyPr/>
          <a:lstStyle/>
          <a:p>
            <a:pPr>
              <a:spcBef>
                <a:spcPct val="0"/>
              </a:spcBef>
            </a:pPr>
            <a:r>
              <a:rPr lang="nb-NO" sz="1000" b="1" dirty="0">
                <a:latin typeface="Calibri" pitchFamily="34" charset="0"/>
                <a:cs typeface="Arial" charset="0"/>
              </a:rPr>
              <a:t>Byrå I: </a:t>
            </a:r>
            <a:r>
              <a:rPr lang="nb-NO" sz="1000" dirty="0">
                <a:latin typeface="Calibri" pitchFamily="34" charset="0"/>
                <a:cs typeface="Arial" charset="0"/>
              </a:rPr>
              <a:t>Her skrives inn de fordelingsnøklene som eventuelt skal dekkes aller først av innbetalinger. Kan kun inneholde:</a:t>
            </a:r>
          </a:p>
          <a:p>
            <a:pPr>
              <a:spcBef>
                <a:spcPct val="0"/>
              </a:spcBef>
            </a:pPr>
            <a:r>
              <a:rPr lang="nb-NO" sz="1000" dirty="0">
                <a:latin typeface="Calibri" pitchFamily="34" charset="0"/>
                <a:cs typeface="Arial" charset="0"/>
              </a:rPr>
              <a:t>F </a:t>
            </a:r>
            <a:r>
              <a:rPr lang="nb-NO" sz="1000" dirty="0" err="1">
                <a:latin typeface="Calibri" pitchFamily="34" charset="0"/>
                <a:cs typeface="Arial" charset="0"/>
              </a:rPr>
              <a:t>-Forskuddsgebyr</a:t>
            </a:r>
            <a:endParaRPr lang="en-US" sz="1000" dirty="0">
              <a:latin typeface="Calibri" pitchFamily="34" charset="0"/>
              <a:cs typeface="Arial" charset="0"/>
            </a:endParaRPr>
          </a:p>
          <a:p>
            <a:pPr>
              <a:spcBef>
                <a:spcPct val="0"/>
              </a:spcBef>
            </a:pPr>
            <a:r>
              <a:rPr lang="nb-NO" sz="1000" dirty="0">
                <a:latin typeface="Calibri" pitchFamily="34" charset="0"/>
                <a:cs typeface="Arial" charset="0"/>
              </a:rPr>
              <a:t>E - Etterskuddsgebyr</a:t>
            </a:r>
            <a:endParaRPr lang="en-US" sz="1000" dirty="0">
              <a:latin typeface="Calibri" pitchFamily="34" charset="0"/>
              <a:cs typeface="Arial" charset="0"/>
            </a:endParaRPr>
          </a:p>
          <a:p>
            <a:pPr>
              <a:spcBef>
                <a:spcPct val="0"/>
              </a:spcBef>
            </a:pPr>
            <a:r>
              <a:rPr lang="nb-NO" sz="1000" b="1" dirty="0">
                <a:latin typeface="Calibri" pitchFamily="34" charset="0"/>
                <a:cs typeface="Arial" charset="0"/>
              </a:rPr>
              <a:t>Byrå II</a:t>
            </a:r>
            <a:r>
              <a:rPr lang="nb-NO" sz="1000" dirty="0">
                <a:latin typeface="Calibri" pitchFamily="34" charset="0"/>
                <a:cs typeface="Arial" charset="0"/>
              </a:rPr>
              <a:t>: De fordelingsnøklene som skrives inn her, blir dekt videre dersom det står 100 (</a:t>
            </a:r>
            <a:r>
              <a:rPr lang="nb-NO" sz="1000" dirty="0" err="1">
                <a:latin typeface="Calibri" pitchFamily="34" charset="0"/>
                <a:cs typeface="Arial" charset="0"/>
              </a:rPr>
              <a:t>dvs</a:t>
            </a:r>
            <a:r>
              <a:rPr lang="nb-NO" sz="1000" dirty="0">
                <a:latin typeface="Calibri" pitchFamily="34" charset="0"/>
                <a:cs typeface="Arial" charset="0"/>
              </a:rPr>
              <a:t> 100%) i nummerfeltet ved siden av. Denne kan kombineres med feltet ’Kunde’ ved at det for eksempel står 50 i nummerfeltet og 50 i nummerfeltet for ’Kunde’. Da vil en innbetaling bli delt likt mellom de to feltene. Bokstaven ’R’ for renter i fordelingsnøkkelen kan utelates, og den vil bli dekt helt til slutt når det andre har fått sitt. Kan inneholde alle nevnte koder under Byrå I, Byrå II og Kunde.</a:t>
            </a:r>
          </a:p>
          <a:p>
            <a:pPr>
              <a:spcBef>
                <a:spcPct val="0"/>
              </a:spcBef>
            </a:pPr>
            <a:r>
              <a:rPr lang="nb-NO" sz="1000" dirty="0">
                <a:latin typeface="Calibri" pitchFamily="34" charset="0"/>
                <a:cs typeface="Arial" charset="0"/>
              </a:rPr>
              <a:t>T  - Tariffmessig salær</a:t>
            </a:r>
            <a:endParaRPr lang="en-US" sz="1000" dirty="0">
              <a:latin typeface="Calibri" pitchFamily="34" charset="0"/>
              <a:cs typeface="Arial" charset="0"/>
            </a:endParaRPr>
          </a:p>
          <a:p>
            <a:pPr>
              <a:spcBef>
                <a:spcPct val="0"/>
              </a:spcBef>
            </a:pPr>
            <a:r>
              <a:rPr lang="nb-NO" sz="1000" dirty="0">
                <a:latin typeface="Calibri" pitchFamily="34" charset="0"/>
                <a:cs typeface="Arial" charset="0"/>
              </a:rPr>
              <a:t>S - Rettslig salær</a:t>
            </a:r>
            <a:endParaRPr lang="en-US" sz="1000" dirty="0">
              <a:latin typeface="Calibri" pitchFamily="34" charset="0"/>
              <a:cs typeface="Arial" charset="0"/>
            </a:endParaRPr>
          </a:p>
          <a:p>
            <a:pPr>
              <a:spcBef>
                <a:spcPct val="0"/>
              </a:spcBef>
            </a:pPr>
            <a:r>
              <a:rPr lang="nb-NO" sz="1000" dirty="0">
                <a:latin typeface="Calibri" pitchFamily="34" charset="0"/>
                <a:cs typeface="Arial" charset="0"/>
              </a:rPr>
              <a:t>K - Særskilt salær</a:t>
            </a:r>
            <a:endParaRPr lang="en-US" sz="1000" dirty="0">
              <a:latin typeface="Calibri" pitchFamily="34" charset="0"/>
              <a:cs typeface="Arial" charset="0"/>
            </a:endParaRPr>
          </a:p>
          <a:p>
            <a:pPr>
              <a:spcBef>
                <a:spcPct val="0"/>
              </a:spcBef>
            </a:pPr>
            <a:r>
              <a:rPr lang="nb-NO" sz="1000" dirty="0">
                <a:latin typeface="Calibri" pitchFamily="34" charset="0"/>
                <a:cs typeface="Arial" charset="0"/>
              </a:rPr>
              <a:t>O - Omkostningsrente</a:t>
            </a:r>
            <a:endParaRPr lang="en-US" sz="1000" dirty="0">
              <a:latin typeface="Calibri" pitchFamily="34" charset="0"/>
              <a:cs typeface="Arial" charset="0"/>
            </a:endParaRPr>
          </a:p>
          <a:p>
            <a:pPr>
              <a:spcBef>
                <a:spcPct val="0"/>
              </a:spcBef>
            </a:pPr>
            <a:r>
              <a:rPr lang="nb-NO" sz="1000" b="1" dirty="0">
                <a:latin typeface="Calibri" pitchFamily="34" charset="0"/>
                <a:cs typeface="Arial" charset="0"/>
              </a:rPr>
              <a:t>Kunde</a:t>
            </a:r>
            <a:r>
              <a:rPr lang="nb-NO" sz="1000" dirty="0">
                <a:latin typeface="Calibri" pitchFamily="34" charset="0"/>
                <a:cs typeface="Arial" charset="0"/>
              </a:rPr>
              <a:t>: Se beskrivelse for feltet ’Byrå II’ da de henger nøye sammen.</a:t>
            </a:r>
            <a:r>
              <a:rPr lang="nb-NO" sz="1000" dirty="0">
                <a:latin typeface="Calibri" pitchFamily="34" charset="0"/>
              </a:rPr>
              <a:t> </a:t>
            </a:r>
          </a:p>
          <a:p>
            <a:pPr>
              <a:spcBef>
                <a:spcPct val="0"/>
              </a:spcBef>
            </a:pPr>
            <a:r>
              <a:rPr lang="nb-NO" sz="1000" dirty="0">
                <a:latin typeface="Calibri" pitchFamily="34" charset="0"/>
                <a:cs typeface="Arial" charset="0"/>
              </a:rPr>
              <a:t>H - Hovedstol</a:t>
            </a:r>
            <a:endParaRPr lang="en-US" sz="1000" dirty="0">
              <a:latin typeface="Calibri" pitchFamily="34" charset="0"/>
              <a:cs typeface="Arial" charset="0"/>
            </a:endParaRPr>
          </a:p>
          <a:p>
            <a:pPr>
              <a:spcBef>
                <a:spcPct val="0"/>
              </a:spcBef>
            </a:pPr>
            <a:r>
              <a:rPr lang="nb-NO" sz="1000" dirty="0">
                <a:latin typeface="Calibri" pitchFamily="34" charset="0"/>
                <a:cs typeface="Arial" charset="0"/>
              </a:rPr>
              <a:t>R - Rente</a:t>
            </a:r>
            <a:endParaRPr lang="en-US" sz="1000" dirty="0">
              <a:latin typeface="Calibri" pitchFamily="34" charset="0"/>
              <a:cs typeface="Arial" charset="0"/>
            </a:endParaRPr>
          </a:p>
          <a:p>
            <a:pPr>
              <a:spcBef>
                <a:spcPct val="0"/>
              </a:spcBef>
            </a:pPr>
            <a:r>
              <a:rPr lang="nb-NO" sz="1000" b="1" dirty="0">
                <a:latin typeface="Calibri" pitchFamily="34" charset="0"/>
                <a:cs typeface="Arial" charset="0"/>
              </a:rPr>
              <a:t>Intervall</a:t>
            </a:r>
            <a:r>
              <a:rPr lang="nb-NO" sz="1000" dirty="0">
                <a:latin typeface="Calibri" pitchFamily="34" charset="0"/>
                <a:cs typeface="Arial" charset="0"/>
              </a:rPr>
              <a:t>: Hvor ofte det skal avregnes? Antall dager mellom hver avregning settes inn her.</a:t>
            </a:r>
            <a:endParaRPr lang="en-US" sz="1000" dirty="0">
              <a:latin typeface="Calibri" pitchFamily="34" charset="0"/>
              <a:cs typeface="Arial" charset="0"/>
            </a:endParaRPr>
          </a:p>
          <a:p>
            <a:pPr>
              <a:spcBef>
                <a:spcPct val="0"/>
              </a:spcBef>
            </a:pPr>
            <a:r>
              <a:rPr lang="nb-NO" sz="1000" b="1" dirty="0">
                <a:latin typeface="Calibri" pitchFamily="34" charset="0"/>
                <a:cs typeface="Arial" charset="0"/>
              </a:rPr>
              <a:t>Samlegiro</a:t>
            </a:r>
            <a:r>
              <a:rPr lang="nb-NO" sz="1000" dirty="0">
                <a:latin typeface="Calibri" pitchFamily="34" charset="0"/>
                <a:cs typeface="Arial" charset="0"/>
              </a:rPr>
              <a:t>: Velg ja hvis en skal ha en giro for alle saker, nei hvis du skal ha en giro pr. innbetalning. Dette er uavhengig av om sakene er avsluttet.</a:t>
            </a:r>
            <a:endParaRPr lang="en-US" sz="1000" dirty="0">
              <a:latin typeface="Calibri" pitchFamily="34" charset="0"/>
              <a:cs typeface="Arial" charset="0"/>
            </a:endParaRPr>
          </a:p>
          <a:p>
            <a:pPr>
              <a:spcBef>
                <a:spcPct val="0"/>
              </a:spcBef>
            </a:pPr>
            <a:r>
              <a:rPr lang="nb-NO" sz="1000" b="1" dirty="0">
                <a:latin typeface="Calibri" pitchFamily="34" charset="0"/>
                <a:cs typeface="Arial" charset="0"/>
              </a:rPr>
              <a:t>Eksport</a:t>
            </a:r>
            <a:r>
              <a:rPr lang="nb-NO" sz="1000" dirty="0">
                <a:latin typeface="Calibri" pitchFamily="34" charset="0"/>
                <a:cs typeface="Arial" charset="0"/>
              </a:rPr>
              <a:t>: Velg ja hvis du skal ha remitteringsfil, nei hvis du skal ha på giro.</a:t>
            </a:r>
          </a:p>
          <a:p>
            <a:pPr>
              <a:spcBef>
                <a:spcPct val="0"/>
              </a:spcBef>
            </a:pPr>
            <a:r>
              <a:rPr lang="en-US" sz="1000" b="1" dirty="0" err="1">
                <a:latin typeface="Calibri" pitchFamily="34" charset="0"/>
                <a:cs typeface="Arial" charset="0"/>
              </a:rPr>
              <a:t>Motregning</a:t>
            </a:r>
            <a:r>
              <a:rPr lang="en-US" sz="1000" b="1" dirty="0">
                <a:latin typeface="Calibri" pitchFamily="34" charset="0"/>
                <a:cs typeface="Arial" charset="0"/>
              </a:rPr>
              <a:t>:</a:t>
            </a:r>
            <a:r>
              <a:rPr lang="en-US" sz="1000" dirty="0">
                <a:latin typeface="Calibri" pitchFamily="34" charset="0"/>
                <a:cs typeface="Arial" charset="0"/>
              </a:rPr>
              <a:t> </a:t>
            </a:r>
            <a:r>
              <a:rPr lang="en-US" sz="1000" dirty="0" err="1">
                <a:latin typeface="Calibri" pitchFamily="34" charset="0"/>
                <a:cs typeface="Arial" charset="0"/>
              </a:rPr>
              <a:t>Samme</a:t>
            </a:r>
            <a:r>
              <a:rPr lang="en-US" sz="1000" dirty="0">
                <a:latin typeface="Calibri" pitchFamily="34" charset="0"/>
                <a:cs typeface="Arial" charset="0"/>
              </a:rPr>
              <a:t> </a:t>
            </a:r>
            <a:r>
              <a:rPr lang="en-US" sz="1000" dirty="0" err="1">
                <a:latin typeface="Calibri" pitchFamily="34" charset="0"/>
                <a:cs typeface="Arial" charset="0"/>
              </a:rPr>
              <a:t>som</a:t>
            </a:r>
            <a:r>
              <a:rPr lang="en-US" sz="1000" dirty="0">
                <a:latin typeface="Calibri" pitchFamily="34" charset="0"/>
                <a:cs typeface="Arial" charset="0"/>
              </a:rPr>
              <a:t> </a:t>
            </a:r>
            <a:r>
              <a:rPr lang="en-US" sz="1000" dirty="0" err="1">
                <a:latin typeface="Calibri" pitchFamily="34" charset="0"/>
                <a:cs typeface="Arial" charset="0"/>
              </a:rPr>
              <a:t>motregning</a:t>
            </a:r>
            <a:r>
              <a:rPr lang="en-US" sz="1000" dirty="0">
                <a:latin typeface="Calibri" pitchFamily="34" charset="0"/>
                <a:cs typeface="Arial" charset="0"/>
              </a:rPr>
              <a:t> </a:t>
            </a:r>
            <a:r>
              <a:rPr lang="en-US" sz="1000" dirty="0" err="1">
                <a:latin typeface="Calibri" pitchFamily="34" charset="0"/>
                <a:cs typeface="Arial" charset="0"/>
              </a:rPr>
              <a:t>av</a:t>
            </a:r>
            <a:r>
              <a:rPr lang="en-US" sz="1000" dirty="0">
                <a:latin typeface="Calibri" pitchFamily="34" charset="0"/>
                <a:cs typeface="Arial" charset="0"/>
              </a:rPr>
              <a:t> </a:t>
            </a:r>
            <a:r>
              <a:rPr lang="en-US" sz="1000" dirty="0" err="1">
                <a:latin typeface="Calibri" pitchFamily="34" charset="0"/>
                <a:cs typeface="Arial" charset="0"/>
              </a:rPr>
              <a:t>kreditor</a:t>
            </a:r>
            <a:r>
              <a:rPr lang="en-US" sz="1000" dirty="0">
                <a:latin typeface="Calibri" pitchFamily="34" charset="0"/>
                <a:cs typeface="Arial" charset="0"/>
              </a:rPr>
              <a:t> (moms </a:t>
            </a:r>
            <a:r>
              <a:rPr lang="en-US" sz="1000" dirty="0" err="1">
                <a:latin typeface="Calibri" pitchFamily="34" charset="0"/>
                <a:cs typeface="Arial" charset="0"/>
              </a:rPr>
              <a:t>motregnes</a:t>
            </a:r>
            <a:r>
              <a:rPr lang="en-US" sz="1000" dirty="0">
                <a:latin typeface="Calibri" pitchFamily="34" charset="0"/>
                <a:cs typeface="Arial" charset="0"/>
              </a:rPr>
              <a:t>). </a:t>
            </a:r>
            <a:r>
              <a:rPr lang="en-US" sz="1000" dirty="0" err="1">
                <a:latin typeface="Calibri" pitchFamily="34" charset="0"/>
                <a:cs typeface="Arial" charset="0"/>
              </a:rPr>
              <a:t>Innstillinger</a:t>
            </a:r>
            <a:r>
              <a:rPr lang="en-US" sz="1000" dirty="0">
                <a:latin typeface="Calibri" pitchFamily="34" charset="0"/>
                <a:cs typeface="Arial" charset="0"/>
              </a:rPr>
              <a:t> </a:t>
            </a:r>
            <a:r>
              <a:rPr lang="en-US" sz="1000" dirty="0" err="1">
                <a:latin typeface="Calibri" pitchFamily="34" charset="0"/>
                <a:cs typeface="Arial" charset="0"/>
              </a:rPr>
              <a:t>på</a:t>
            </a:r>
            <a:r>
              <a:rPr lang="en-US" sz="1000" dirty="0">
                <a:latin typeface="Calibri" pitchFamily="34" charset="0"/>
                <a:cs typeface="Arial" charset="0"/>
              </a:rPr>
              <a:t> </a:t>
            </a:r>
            <a:r>
              <a:rPr lang="en-US" sz="1000" dirty="0" err="1">
                <a:latin typeface="Calibri" pitchFamily="34" charset="0"/>
                <a:cs typeface="Arial" charset="0"/>
              </a:rPr>
              <a:t>kreditor</a:t>
            </a:r>
            <a:r>
              <a:rPr lang="en-US" sz="1000" dirty="0">
                <a:latin typeface="Calibri" pitchFamily="34" charset="0"/>
                <a:cs typeface="Arial" charset="0"/>
              </a:rPr>
              <a:t> </a:t>
            </a:r>
            <a:r>
              <a:rPr lang="en-US" sz="1000" dirty="0" err="1">
                <a:latin typeface="Calibri" pitchFamily="34" charset="0"/>
                <a:cs typeface="Arial" charset="0"/>
              </a:rPr>
              <a:t>overstyrer</a:t>
            </a:r>
            <a:r>
              <a:rPr lang="en-US" sz="1000" dirty="0">
                <a:latin typeface="Calibri" pitchFamily="34" charset="0"/>
                <a:cs typeface="Arial" charset="0"/>
              </a:rPr>
              <a:t> </a:t>
            </a:r>
            <a:r>
              <a:rPr lang="en-US" sz="1000" dirty="0" err="1">
                <a:latin typeface="Calibri" pitchFamily="34" charset="0"/>
                <a:cs typeface="Arial" charset="0"/>
              </a:rPr>
              <a:t>det</a:t>
            </a:r>
            <a:r>
              <a:rPr lang="en-US" sz="1000" dirty="0">
                <a:latin typeface="Calibri" pitchFamily="34" charset="0"/>
                <a:cs typeface="Arial" charset="0"/>
              </a:rPr>
              <a:t> </a:t>
            </a:r>
            <a:r>
              <a:rPr lang="en-US" sz="1000" dirty="0" err="1">
                <a:latin typeface="Calibri" pitchFamily="34" charset="0"/>
                <a:cs typeface="Arial" charset="0"/>
              </a:rPr>
              <a:t>som</a:t>
            </a:r>
            <a:r>
              <a:rPr lang="en-US" sz="1000" dirty="0">
                <a:latin typeface="Calibri" pitchFamily="34" charset="0"/>
                <a:cs typeface="Arial" charset="0"/>
              </a:rPr>
              <a:t> </a:t>
            </a:r>
            <a:r>
              <a:rPr lang="en-US" sz="1000" dirty="0" err="1">
                <a:latin typeface="Calibri" pitchFamily="34" charset="0"/>
                <a:cs typeface="Arial" charset="0"/>
              </a:rPr>
              <a:t>ligger</a:t>
            </a:r>
            <a:r>
              <a:rPr lang="en-US" sz="1000" dirty="0">
                <a:latin typeface="Calibri" pitchFamily="34" charset="0"/>
                <a:cs typeface="Arial" charset="0"/>
              </a:rPr>
              <a:t> </a:t>
            </a:r>
            <a:r>
              <a:rPr lang="en-US" sz="1000" dirty="0" err="1">
                <a:latin typeface="Calibri" pitchFamily="34" charset="0"/>
                <a:cs typeface="Arial" charset="0"/>
              </a:rPr>
              <a:t>på</a:t>
            </a:r>
            <a:r>
              <a:rPr lang="en-US" sz="1000" dirty="0">
                <a:latin typeface="Calibri" pitchFamily="34" charset="0"/>
                <a:cs typeface="Arial" charset="0"/>
              </a:rPr>
              <a:t> </a:t>
            </a:r>
            <a:r>
              <a:rPr lang="en-US" sz="1000" dirty="0" err="1">
                <a:latin typeface="Calibri" pitchFamily="34" charset="0"/>
                <a:cs typeface="Arial" charset="0"/>
              </a:rPr>
              <a:t>avtalen</a:t>
            </a:r>
            <a:r>
              <a:rPr lang="en-US" sz="1000" dirty="0">
                <a:latin typeface="Calibri" pitchFamily="34" charset="0"/>
                <a:cs typeface="Arial" charset="0"/>
              </a:rPr>
              <a:t>.</a:t>
            </a:r>
          </a:p>
          <a:p>
            <a:pPr>
              <a:spcBef>
                <a:spcPct val="0"/>
              </a:spcBef>
            </a:pPr>
            <a:r>
              <a:rPr lang="nb-NO" sz="1000" b="1" dirty="0">
                <a:latin typeface="Calibri" pitchFamily="34" charset="0"/>
                <a:cs typeface="Arial" charset="0"/>
              </a:rPr>
              <a:t>Avregn fortløpende</a:t>
            </a:r>
            <a:r>
              <a:rPr lang="nb-NO" sz="1000" dirty="0">
                <a:latin typeface="Calibri" pitchFamily="34" charset="0"/>
                <a:cs typeface="Arial" charset="0"/>
              </a:rPr>
              <a:t>: Hvis ja kommer avregningen pr. gang. Hvis nei kommer avregning når saken er avsluttet.                                                                                     </a:t>
            </a:r>
            <a:endParaRPr lang="en-US" sz="1000" dirty="0">
              <a:latin typeface="Calibri" pitchFamily="34" charset="0"/>
              <a:cs typeface="Arial" charset="0"/>
            </a:endParaRPr>
          </a:p>
          <a:p>
            <a:pPr>
              <a:spcBef>
                <a:spcPct val="0"/>
              </a:spcBef>
            </a:pPr>
            <a:endParaRPr lang="nb-NO" sz="1000" dirty="0">
              <a:latin typeface="Calibri" pitchFamily="34" charset="0"/>
            </a:endParaRPr>
          </a:p>
          <a:p>
            <a:pPr>
              <a:spcBef>
                <a:spcPct val="0"/>
              </a:spcBef>
            </a:pPr>
            <a:endParaRPr lang="nb-NO" sz="1000" dirty="0">
              <a:latin typeface="Calibri" pitchFamily="34" charset="0"/>
            </a:endParaRPr>
          </a:p>
        </p:txBody>
      </p:sp>
    </p:spTree>
    <p:extLst>
      <p:ext uri="{BB962C8B-B14F-4D97-AF65-F5344CB8AC3E}">
        <p14:creationId xmlns:p14="http://schemas.microsoft.com/office/powerpoint/2010/main" val="2861126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12700">
            <a:miter lim="800000"/>
            <a:headEnd type="none" w="sm" len="sm"/>
            <a:tailEnd type="none" w="sm" len="sm"/>
          </a:ln>
        </p:spPr>
        <p:txBody>
          <a:bodyPr/>
          <a:lstStyle/>
          <a:p>
            <a:fld id="{BA023E7D-9E5C-4E69-BE3B-E4118C0D40AA}" type="slidenum">
              <a:rPr lang="nb-NO" smtClean="0">
                <a:latin typeface="Calibri" pitchFamily="34" charset="0"/>
              </a:rPr>
              <a:pPr/>
              <a:t>19</a:t>
            </a:fld>
            <a:endParaRPr lang="nb-NO" dirty="0" smtClean="0">
              <a:latin typeface="Calibri"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a:spcBef>
                <a:spcPct val="0"/>
              </a:spcBef>
            </a:pPr>
            <a:r>
              <a:rPr lang="nb-NO" sz="1000" dirty="0">
                <a:latin typeface="Calibri" pitchFamily="34" charset="0"/>
                <a:cs typeface="Arial" charset="0"/>
              </a:rPr>
              <a:t>F –Forskuddsgebyr </a:t>
            </a:r>
            <a:r>
              <a:rPr lang="nb-NO" sz="1000" b="1" dirty="0">
                <a:latin typeface="Calibri" pitchFamily="34" charset="0"/>
                <a:cs typeface="Arial" charset="0"/>
              </a:rPr>
              <a:t>– regninger fra det offentlige ( SI)</a:t>
            </a:r>
            <a:endParaRPr lang="en-US" sz="1000" b="1" dirty="0">
              <a:latin typeface="Calibri" pitchFamily="34" charset="0"/>
              <a:cs typeface="Arial" charset="0"/>
            </a:endParaRPr>
          </a:p>
          <a:p>
            <a:pPr>
              <a:spcBef>
                <a:spcPct val="0"/>
              </a:spcBef>
            </a:pPr>
            <a:r>
              <a:rPr lang="nb-NO" sz="1000" dirty="0">
                <a:latin typeface="Calibri" pitchFamily="34" charset="0"/>
                <a:cs typeface="Arial" charset="0"/>
              </a:rPr>
              <a:t>E – Etterskuddsgebyr </a:t>
            </a:r>
            <a:r>
              <a:rPr lang="nb-NO" sz="1000" b="1" dirty="0">
                <a:latin typeface="Calibri" pitchFamily="34" charset="0"/>
                <a:cs typeface="Arial" charset="0"/>
              </a:rPr>
              <a:t>– regning fra det offentlige ( SI</a:t>
            </a:r>
            <a:r>
              <a:rPr lang="nb-NO" sz="1000" dirty="0">
                <a:latin typeface="Calibri" pitchFamily="34" charset="0"/>
                <a:cs typeface="Arial" charset="0"/>
              </a:rPr>
              <a:t>)</a:t>
            </a:r>
            <a:endParaRPr lang="en-US" sz="1000" dirty="0">
              <a:latin typeface="Calibri" pitchFamily="34" charset="0"/>
              <a:cs typeface="Arial" charset="0"/>
            </a:endParaRPr>
          </a:p>
          <a:p>
            <a:pPr>
              <a:spcBef>
                <a:spcPct val="0"/>
              </a:spcBef>
            </a:pPr>
            <a:r>
              <a:rPr lang="nb-NO" sz="1000" dirty="0">
                <a:latin typeface="Calibri" pitchFamily="34" charset="0"/>
                <a:cs typeface="Arial" charset="0"/>
              </a:rPr>
              <a:t>T  - Tariffmessig salær - </a:t>
            </a:r>
            <a:r>
              <a:rPr lang="nb-NO" sz="1000" b="1" dirty="0">
                <a:latin typeface="Calibri" pitchFamily="34" charset="0"/>
                <a:cs typeface="Arial" charset="0"/>
              </a:rPr>
              <a:t>inntekter</a:t>
            </a:r>
            <a:endParaRPr lang="en-US" sz="1000" b="1" dirty="0">
              <a:latin typeface="Calibri" pitchFamily="34" charset="0"/>
              <a:cs typeface="Arial" charset="0"/>
            </a:endParaRPr>
          </a:p>
          <a:p>
            <a:pPr>
              <a:spcBef>
                <a:spcPct val="0"/>
              </a:spcBef>
            </a:pPr>
            <a:r>
              <a:rPr lang="nb-NO" sz="1000" dirty="0">
                <a:latin typeface="Calibri" pitchFamily="34" charset="0"/>
                <a:cs typeface="Arial" charset="0"/>
              </a:rPr>
              <a:t>S - Rettslig salær </a:t>
            </a:r>
            <a:r>
              <a:rPr lang="nb-NO" sz="1000" b="1" dirty="0">
                <a:latin typeface="Calibri" pitchFamily="34" charset="0"/>
                <a:cs typeface="Arial" charset="0"/>
              </a:rPr>
              <a:t>– inntekter for å sende ut rettslig tiltak(FK-UB</a:t>
            </a:r>
            <a:r>
              <a:rPr lang="nb-NO" sz="1000" dirty="0">
                <a:latin typeface="Calibri" pitchFamily="34" charset="0"/>
                <a:cs typeface="Arial" charset="0"/>
              </a:rPr>
              <a:t>)</a:t>
            </a:r>
            <a:endParaRPr lang="en-US" sz="1000" dirty="0">
              <a:latin typeface="Calibri" pitchFamily="34" charset="0"/>
              <a:cs typeface="Arial" charset="0"/>
            </a:endParaRPr>
          </a:p>
          <a:p>
            <a:pPr>
              <a:spcBef>
                <a:spcPct val="0"/>
              </a:spcBef>
            </a:pPr>
            <a:r>
              <a:rPr lang="nb-NO" sz="1000" dirty="0">
                <a:latin typeface="Calibri" pitchFamily="34" charset="0"/>
                <a:cs typeface="Arial" charset="0"/>
              </a:rPr>
              <a:t>K - Særskilt salær – </a:t>
            </a:r>
            <a:r>
              <a:rPr lang="nb-NO" sz="1000" b="1" dirty="0">
                <a:latin typeface="Calibri" pitchFamily="34" charset="0"/>
                <a:cs typeface="Arial" charset="0"/>
              </a:rPr>
              <a:t>for de tilfeller overbetaling overstiger kr 63,-</a:t>
            </a:r>
            <a:endParaRPr lang="en-US" sz="1000" b="1" dirty="0">
              <a:latin typeface="Calibri" pitchFamily="34" charset="0"/>
              <a:cs typeface="Arial" charset="0"/>
            </a:endParaRPr>
          </a:p>
          <a:p>
            <a:pPr>
              <a:spcBef>
                <a:spcPct val="0"/>
              </a:spcBef>
            </a:pPr>
            <a:r>
              <a:rPr lang="nb-NO" sz="1000" dirty="0">
                <a:latin typeface="Calibri" pitchFamily="34" charset="0"/>
                <a:cs typeface="Arial" charset="0"/>
              </a:rPr>
              <a:t>O – Omkostningsrente – </a:t>
            </a:r>
            <a:r>
              <a:rPr lang="nb-NO" sz="1000" b="1" dirty="0">
                <a:latin typeface="Calibri" pitchFamily="34" charset="0"/>
                <a:cs typeface="Arial" charset="0"/>
              </a:rPr>
              <a:t>benyttes dette av kommuner ?</a:t>
            </a:r>
          </a:p>
          <a:p>
            <a:pPr>
              <a:spcBef>
                <a:spcPct val="0"/>
              </a:spcBef>
            </a:pPr>
            <a:endParaRPr lang="en-US" sz="1000" b="1" dirty="0">
              <a:latin typeface="Calibri" pitchFamily="34" charset="0"/>
              <a:cs typeface="Arial" charset="0"/>
            </a:endParaRPr>
          </a:p>
          <a:p>
            <a:pPr>
              <a:spcBef>
                <a:spcPct val="0"/>
              </a:spcBef>
            </a:pPr>
            <a:r>
              <a:rPr lang="nb-NO" sz="1000" b="1" dirty="0">
                <a:latin typeface="Calibri" pitchFamily="34" charset="0"/>
                <a:cs typeface="Arial" charset="0"/>
              </a:rPr>
              <a:t>Kunde</a:t>
            </a:r>
            <a:r>
              <a:rPr lang="nb-NO" sz="1000" dirty="0">
                <a:latin typeface="Calibri" pitchFamily="34" charset="0"/>
                <a:cs typeface="Arial" charset="0"/>
              </a:rPr>
              <a:t>: Se beskrivelse for feltet ’Byrå II’ da de henger nøye sammen.</a:t>
            </a:r>
            <a:r>
              <a:rPr lang="nb-NO" sz="1000" dirty="0">
                <a:latin typeface="Calibri" pitchFamily="34" charset="0"/>
              </a:rPr>
              <a:t> </a:t>
            </a:r>
          </a:p>
          <a:p>
            <a:pPr>
              <a:spcBef>
                <a:spcPct val="0"/>
              </a:spcBef>
            </a:pPr>
            <a:r>
              <a:rPr lang="nb-NO" sz="1000" dirty="0">
                <a:latin typeface="Calibri" pitchFamily="34" charset="0"/>
                <a:cs typeface="Arial" charset="0"/>
              </a:rPr>
              <a:t>H - Hovedstol</a:t>
            </a:r>
            <a:endParaRPr lang="en-US" sz="1000" dirty="0">
              <a:latin typeface="Calibri" pitchFamily="34" charset="0"/>
              <a:cs typeface="Arial" charset="0"/>
            </a:endParaRPr>
          </a:p>
          <a:p>
            <a:pPr>
              <a:spcBef>
                <a:spcPct val="0"/>
              </a:spcBef>
            </a:pPr>
            <a:r>
              <a:rPr lang="nb-NO" sz="1000" dirty="0">
                <a:latin typeface="Calibri" pitchFamily="34" charset="0"/>
                <a:cs typeface="Arial" charset="0"/>
              </a:rPr>
              <a:t>R – Rente</a:t>
            </a:r>
          </a:p>
          <a:p>
            <a:pPr>
              <a:spcBef>
                <a:spcPct val="0"/>
              </a:spcBef>
            </a:pPr>
            <a:endParaRPr lang="nb-NO" sz="1000" dirty="0">
              <a:latin typeface="Calibri" pitchFamily="34" charset="0"/>
              <a:cs typeface="Arial" charset="0"/>
            </a:endParaRPr>
          </a:p>
          <a:p>
            <a:pPr>
              <a:spcBef>
                <a:spcPct val="0"/>
              </a:spcBef>
            </a:pPr>
            <a:endParaRPr lang="en-US" sz="1000" dirty="0">
              <a:latin typeface="Calibri" pitchFamily="34" charset="0"/>
              <a:cs typeface="Arial" charset="0"/>
            </a:endParaRPr>
          </a:p>
        </p:txBody>
      </p:sp>
    </p:spTree>
    <p:extLst>
      <p:ext uri="{BB962C8B-B14F-4D97-AF65-F5344CB8AC3E}">
        <p14:creationId xmlns:p14="http://schemas.microsoft.com/office/powerpoint/2010/main" val="423162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52888F3-48F0-4ECC-A1BD-03DAE5E2AFCB}" type="slidenum">
              <a:rPr lang="nb-NO" smtClean="0"/>
              <a:t>2</a:t>
            </a:fld>
            <a:endParaRPr lang="nb-NO"/>
          </a:p>
        </p:txBody>
      </p:sp>
    </p:spTree>
    <p:extLst>
      <p:ext uri="{BB962C8B-B14F-4D97-AF65-F5344CB8AC3E}">
        <p14:creationId xmlns:p14="http://schemas.microsoft.com/office/powerpoint/2010/main" val="2455854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12700">
            <a:miter lim="800000"/>
            <a:headEnd type="none" w="sm" len="sm"/>
            <a:tailEnd type="none" w="sm" len="sm"/>
          </a:ln>
        </p:spPr>
        <p:txBody>
          <a:bodyPr/>
          <a:lstStyle/>
          <a:p>
            <a:fld id="{043613F4-31BF-4F6F-AF37-8C97545AB5F5}" type="slidenum">
              <a:rPr lang="nb-NO" smtClean="0">
                <a:latin typeface="Calibri" pitchFamily="34" charset="0"/>
              </a:rPr>
              <a:pPr/>
              <a:t>20</a:t>
            </a:fld>
            <a:endParaRPr lang="nb-NO" dirty="0" smtClean="0">
              <a:latin typeface="Calibri" pitchFamily="34" charset="0"/>
            </a:endParaRPr>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p:spPr>
        <p:txBody>
          <a:bodyPr/>
          <a:lstStyle/>
          <a:p>
            <a:r>
              <a:rPr lang="nb-NO" dirty="0" smtClean="0">
                <a:latin typeface="Calibri" pitchFamily="34" charset="0"/>
                <a:cs typeface="Times New Roman" pitchFamily="18" charset="0"/>
              </a:rPr>
              <a:t>Hvorfor</a:t>
            </a:r>
            <a:r>
              <a:rPr lang="nb-NO" baseline="0" dirty="0" smtClean="0">
                <a:latin typeface="Calibri" pitchFamily="34" charset="0"/>
                <a:cs typeface="Times New Roman" pitchFamily="18" charset="0"/>
              </a:rPr>
              <a:t> dette ?</a:t>
            </a:r>
          </a:p>
          <a:p>
            <a:r>
              <a:rPr lang="nb-NO" baseline="0" dirty="0" smtClean="0">
                <a:latin typeface="Calibri" pitchFamily="34" charset="0"/>
                <a:cs typeface="Times New Roman" pitchFamily="18" charset="0"/>
              </a:rPr>
              <a:t>Hva er gevinst</a:t>
            </a:r>
            <a:endParaRPr lang="nb-NO" dirty="0" smtClean="0">
              <a:latin typeface="Calibri" pitchFamily="34" charset="0"/>
              <a:cs typeface="Times New Roman" pitchFamily="18" charset="0"/>
            </a:endParaRPr>
          </a:p>
        </p:txBody>
      </p:sp>
    </p:spTree>
    <p:extLst>
      <p:ext uri="{BB962C8B-B14F-4D97-AF65-F5344CB8AC3E}">
        <p14:creationId xmlns:p14="http://schemas.microsoft.com/office/powerpoint/2010/main" val="112416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21</a:t>
            </a:fld>
            <a:endParaRPr lang="nb-NO"/>
          </a:p>
        </p:txBody>
      </p:sp>
    </p:spTree>
    <p:extLst>
      <p:ext uri="{BB962C8B-B14F-4D97-AF65-F5344CB8AC3E}">
        <p14:creationId xmlns:p14="http://schemas.microsoft.com/office/powerpoint/2010/main" val="4188526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Lik bilde</a:t>
            </a:r>
            <a:r>
              <a:rPr lang="nb-NO" baseline="0" dirty="0" smtClean="0"/>
              <a:t> tidligere</a:t>
            </a:r>
            <a:endParaRPr lang="nb-NO" dirty="0"/>
          </a:p>
        </p:txBody>
      </p:sp>
      <p:sp>
        <p:nvSpPr>
          <p:cNvPr id="4" name="Plassholder for lysbildenummer 3"/>
          <p:cNvSpPr>
            <a:spLocks noGrp="1"/>
          </p:cNvSpPr>
          <p:nvPr>
            <p:ph type="sldNum" sz="quarter" idx="10"/>
          </p:nvPr>
        </p:nvSpPr>
        <p:spPr/>
        <p:txBody>
          <a:bodyPr/>
          <a:lstStyle/>
          <a:p>
            <a:fld id="{E52888F3-48F0-4ECC-A1BD-03DAE5E2AFCB}" type="slidenum">
              <a:rPr lang="nb-NO" smtClean="0"/>
              <a:t>22</a:t>
            </a:fld>
            <a:endParaRPr lang="nb-NO"/>
          </a:p>
        </p:txBody>
      </p:sp>
    </p:spTree>
    <p:extLst>
      <p:ext uri="{BB962C8B-B14F-4D97-AF65-F5344CB8AC3E}">
        <p14:creationId xmlns:p14="http://schemas.microsoft.com/office/powerpoint/2010/main" val="4176970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8C1F98B-2168-4519-BCEA-AF07E874AE4B}" type="slidenum">
              <a:rPr lang="nb-NO" smtClean="0"/>
              <a:t>23</a:t>
            </a:fld>
            <a:endParaRPr lang="nb-NO"/>
          </a:p>
        </p:txBody>
      </p:sp>
    </p:spTree>
    <p:extLst>
      <p:ext uri="{BB962C8B-B14F-4D97-AF65-F5344CB8AC3E}">
        <p14:creationId xmlns:p14="http://schemas.microsoft.com/office/powerpoint/2010/main" val="916427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øverste</a:t>
            </a:r>
            <a:r>
              <a:rPr lang="nb-NO" baseline="0" dirty="0" smtClean="0"/>
              <a:t> bild</a:t>
            </a:r>
            <a:endParaRPr lang="nb-NO" dirty="0"/>
          </a:p>
        </p:txBody>
      </p:sp>
      <p:sp>
        <p:nvSpPr>
          <p:cNvPr id="4" name="Plassholder for lysbildenummer 3"/>
          <p:cNvSpPr>
            <a:spLocks noGrp="1"/>
          </p:cNvSpPr>
          <p:nvPr>
            <p:ph type="sldNum" sz="quarter" idx="10"/>
          </p:nvPr>
        </p:nvSpPr>
        <p:spPr/>
        <p:txBody>
          <a:bodyPr/>
          <a:lstStyle/>
          <a:p>
            <a:fld id="{E52888F3-48F0-4ECC-A1BD-03DAE5E2AFCB}" type="slidenum">
              <a:rPr lang="nb-NO" smtClean="0"/>
              <a:t>24</a:t>
            </a:fld>
            <a:endParaRPr lang="nb-NO"/>
          </a:p>
        </p:txBody>
      </p:sp>
    </p:spTree>
    <p:extLst>
      <p:ext uri="{BB962C8B-B14F-4D97-AF65-F5344CB8AC3E}">
        <p14:creationId xmlns:p14="http://schemas.microsoft.com/office/powerpoint/2010/main" val="2056609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12700">
            <a:miter lim="800000"/>
            <a:headEnd type="none" w="sm" len="sm"/>
            <a:tailEnd type="none" w="sm" len="sm"/>
          </a:ln>
        </p:spPr>
        <p:txBody>
          <a:bodyPr/>
          <a:lstStyle/>
          <a:p>
            <a:fld id="{7778C006-5952-44E8-AA1F-661B030F6B78}" type="slidenum">
              <a:rPr lang="nb-NO" smtClean="0">
                <a:latin typeface="Calibri" pitchFamily="34" charset="0"/>
              </a:rPr>
              <a:pPr/>
              <a:t>25</a:t>
            </a:fld>
            <a:endParaRPr lang="nb-NO" dirty="0" smtClean="0">
              <a:latin typeface="Calibri" pitchFamily="34" charset="0"/>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p:spPr>
        <p:txBody>
          <a:bodyPr/>
          <a:lstStyle/>
          <a:p>
            <a:r>
              <a:rPr lang="nb-NO" dirty="0" smtClean="0">
                <a:latin typeface="Calibri" pitchFamily="34" charset="0"/>
                <a:cs typeface="Arial" charset="0"/>
              </a:rPr>
              <a:t>Spes: </a:t>
            </a:r>
            <a:r>
              <a:rPr lang="nb-NO" dirty="0" err="1" smtClean="0">
                <a:latin typeface="Calibri" pitchFamily="34" charset="0"/>
                <a:cs typeface="Arial" charset="0"/>
              </a:rPr>
              <a:t>dok</a:t>
            </a:r>
            <a:r>
              <a:rPr lang="nb-NO" dirty="0" smtClean="0">
                <a:latin typeface="Calibri" pitchFamily="34" charset="0"/>
                <a:cs typeface="Arial" charset="0"/>
              </a:rPr>
              <a:t> gjelder: BO / 4-18 varsel</a:t>
            </a:r>
          </a:p>
          <a:p>
            <a:r>
              <a:rPr lang="nb-NO" b="1" dirty="0"/>
              <a:t>Dokument gjelder</a:t>
            </a:r>
          </a:p>
          <a:p>
            <a:r>
              <a:rPr lang="nb-NO" dirty="0"/>
              <a:t>Velg hva brevet gjelder, om det er en betalingsoppfordring, termingiro, forliksklage, konkursvarsel</a:t>
            </a:r>
          </a:p>
          <a:p>
            <a:r>
              <a:rPr lang="nb-NO" dirty="0"/>
              <a:t>eller utleggsforretning. Dersom ingen passer velg &lt;Ingen&gt;.</a:t>
            </a:r>
          </a:p>
          <a:p>
            <a:r>
              <a:rPr lang="nb-NO" b="1" dirty="0"/>
              <a:t>Rapporttekst</a:t>
            </a:r>
          </a:p>
          <a:p>
            <a:r>
              <a:rPr lang="nb-NO" dirty="0"/>
              <a:t>Hvis det er ønskelig med en annen tekst på dokumentet i rapporter til kreditor.</a:t>
            </a:r>
          </a:p>
          <a:p>
            <a:r>
              <a:rPr lang="nb-NO" b="1" dirty="0"/>
              <a:t>Dokumenttekst</a:t>
            </a:r>
          </a:p>
          <a:p>
            <a:r>
              <a:rPr lang="nb-NO" dirty="0"/>
              <a:t>Teksten på dokumentet som vises i ”Utskrift bestilte” under Utskrifter à Dokumenter og teksten</a:t>
            </a:r>
          </a:p>
          <a:p>
            <a:r>
              <a:rPr lang="nb-NO" dirty="0"/>
              <a:t>vises i saksbehandlingsbildet med et </a:t>
            </a:r>
            <a:r>
              <a:rPr lang="nb-NO" dirty="0" err="1"/>
              <a:t>skriversymbol</a:t>
            </a:r>
            <a:r>
              <a:rPr lang="nb-NO" dirty="0"/>
              <a:t>. Skal </a:t>
            </a:r>
            <a:r>
              <a:rPr lang="nb-NO" b="1" dirty="0"/>
              <a:t>kun </a:t>
            </a:r>
            <a:r>
              <a:rPr lang="nb-NO" dirty="0"/>
              <a:t>fylles ut dersom det er en brev-kode.</a:t>
            </a:r>
          </a:p>
          <a:p>
            <a:r>
              <a:rPr lang="nb-NO" b="1" dirty="0"/>
              <a:t>Dokumentnavn</a:t>
            </a:r>
          </a:p>
          <a:p>
            <a:r>
              <a:rPr lang="nb-NO" dirty="0"/>
              <a:t>Navnet på dokumentet som </a:t>
            </a:r>
            <a:r>
              <a:rPr lang="nb-NO" dirty="0" err="1"/>
              <a:t>tekstbehandlingsfil</a:t>
            </a:r>
            <a:r>
              <a:rPr lang="nb-NO" dirty="0"/>
              <a:t>, </a:t>
            </a:r>
            <a:r>
              <a:rPr lang="nb-NO" dirty="0" err="1"/>
              <a:t>doc</a:t>
            </a:r>
            <a:r>
              <a:rPr lang="nb-NO" dirty="0"/>
              <a:t>-fil. Skal kun å fylles ut dersom det er en </a:t>
            </a:r>
            <a:r>
              <a:rPr lang="nb-NO" dirty="0" err="1"/>
              <a:t>brevkode</a:t>
            </a:r>
            <a:r>
              <a:rPr lang="nb-NO" dirty="0"/>
              <a:t>.</a:t>
            </a:r>
          </a:p>
          <a:p>
            <a:r>
              <a:rPr lang="nb-NO" b="1" dirty="0"/>
              <a:t>Ny tekst</a:t>
            </a:r>
          </a:p>
          <a:p>
            <a:r>
              <a:rPr lang="nb-NO" dirty="0"/>
              <a:t>Denne teksten kommer opp i historikk linjen når dokumentet som skal skrives ut, er skrevet ut. I</a:t>
            </a:r>
          </a:p>
          <a:p>
            <a:r>
              <a:rPr lang="nb-NO" dirty="0"/>
              <a:t>tillegg vises en konvolutt. Når dokumentet er skrevet ut, kommer en konvolutt opp med ny tekst.</a:t>
            </a:r>
          </a:p>
          <a:p>
            <a:r>
              <a:rPr lang="nb-NO" dirty="0"/>
              <a:t>Skal kun fylles ut dersom koden er et brev.</a:t>
            </a:r>
          </a:p>
          <a:p>
            <a:r>
              <a:rPr lang="nb-NO" b="1" dirty="0"/>
              <a:t>Type</a:t>
            </a:r>
          </a:p>
          <a:p>
            <a:r>
              <a:rPr lang="nb-NO" dirty="0"/>
              <a:t>Type har her ingen betydning, den får samme nummer som koden når du legger inn ny.</a:t>
            </a:r>
          </a:p>
          <a:p>
            <a:r>
              <a:rPr lang="nb-NO" b="1" dirty="0"/>
              <a:t>Gruppe</a:t>
            </a:r>
          </a:p>
          <a:p>
            <a:r>
              <a:rPr lang="nb-NO" dirty="0"/>
              <a:t>Gruppe er valgfritt, og kan for eksempel brukes ved sortering av brev ved utskrift.. Alle dokumenter</a:t>
            </a:r>
          </a:p>
          <a:p>
            <a:r>
              <a:rPr lang="nb-NO" dirty="0"/>
              <a:t>som har giro i bunnen kan være i samme gruppe, slik at du bare kan skrive ut dem. Dette er en fordel</a:t>
            </a:r>
          </a:p>
          <a:p>
            <a:r>
              <a:rPr lang="nb-NO" dirty="0"/>
              <a:t>dersom du bare har en skuff i printeren. I ”Utskrift bestilte” kan man beregne eller sortere på gruppe.</a:t>
            </a:r>
          </a:p>
          <a:p>
            <a:r>
              <a:rPr lang="nb-NO" b="1" dirty="0"/>
              <a:t>Forfall</a:t>
            </a:r>
          </a:p>
          <a:p>
            <a:r>
              <a:rPr lang="nb-NO" dirty="0"/>
              <a:t>Her legger du inn hvor mange dager forfall du ønsker på koden.</a:t>
            </a:r>
          </a:p>
          <a:p>
            <a:r>
              <a:rPr lang="nb-NO" b="1" dirty="0"/>
              <a:t>Lagre brev</a:t>
            </a:r>
          </a:p>
          <a:p>
            <a:r>
              <a:rPr lang="nb-NO" dirty="0"/>
              <a:t>Velg ’Ja’ dersom du vil at brevene skal lagres eller ’Nei’ hvis ikke.</a:t>
            </a:r>
          </a:p>
          <a:p>
            <a:r>
              <a:rPr lang="nb-NO" b="1" dirty="0"/>
              <a:t>Kreditorrapport</a:t>
            </a:r>
          </a:p>
          <a:p>
            <a:r>
              <a:rPr lang="nb-NO" dirty="0"/>
              <a:t>Sett hake hvis denne koden skal vises på rapporter til kreditor.</a:t>
            </a:r>
          </a:p>
          <a:p>
            <a:r>
              <a:rPr lang="nb-NO" b="1" dirty="0"/>
              <a:t>Skriver</a:t>
            </a:r>
          </a:p>
          <a:p>
            <a:r>
              <a:rPr lang="nb-NO" dirty="0"/>
              <a:t>Skriver valgt i forbindelse med utskrift av brev.</a:t>
            </a:r>
          </a:p>
          <a:p>
            <a:r>
              <a:rPr lang="nb-NO" b="1" dirty="0"/>
              <a:t>Brev til</a:t>
            </a:r>
          </a:p>
          <a:p>
            <a:r>
              <a:rPr lang="nb-NO" dirty="0"/>
              <a:t>Velg Debitor, Kreditor eller Eksternt kontor.</a:t>
            </a:r>
          </a:p>
          <a:p>
            <a:r>
              <a:rPr lang="nb-NO" b="1" dirty="0"/>
              <a:t>Type utskrift</a:t>
            </a:r>
          </a:p>
          <a:p>
            <a:r>
              <a:rPr lang="nb-NO" dirty="0"/>
              <a:t>Velg mellom Word, Capella eller </a:t>
            </a:r>
            <a:r>
              <a:rPr lang="nb-NO" dirty="0" err="1"/>
              <a:t>Strålfors</a:t>
            </a:r>
            <a:r>
              <a:rPr lang="nb-NO" dirty="0"/>
              <a:t>. Hvis ikke du har modul ekstern </a:t>
            </a:r>
            <a:r>
              <a:rPr lang="nb-NO" dirty="0" err="1"/>
              <a:t>print</a:t>
            </a:r>
            <a:r>
              <a:rPr lang="nb-NO" dirty="0"/>
              <a:t> velger du Word</a:t>
            </a:r>
          </a:p>
          <a:p>
            <a:r>
              <a:rPr lang="nb-NO" dirty="0"/>
              <a:t>her.</a:t>
            </a:r>
          </a:p>
          <a:p>
            <a:r>
              <a:rPr lang="nb-NO" b="1" dirty="0"/>
              <a:t>Sendingstype</a:t>
            </a:r>
          </a:p>
          <a:p>
            <a:r>
              <a:rPr lang="nb-NO" dirty="0"/>
              <a:t>Hvis det er valgt Capella eller '</a:t>
            </a:r>
            <a:r>
              <a:rPr lang="nb-NO" dirty="0" err="1"/>
              <a:t>Strålfors</a:t>
            </a:r>
            <a:r>
              <a:rPr lang="nb-NO" dirty="0"/>
              <a:t>' i feltet for Type utskrift, så legger man inn type sending her.</a:t>
            </a:r>
          </a:p>
          <a:p>
            <a:r>
              <a:rPr lang="nb-NO" dirty="0"/>
              <a:t>Hører til modul Ekstern </a:t>
            </a:r>
            <a:r>
              <a:rPr lang="nb-NO" dirty="0" err="1"/>
              <a:t>print</a:t>
            </a:r>
            <a:r>
              <a:rPr lang="nb-NO" dirty="0"/>
              <a:t>.</a:t>
            </a:r>
          </a:p>
          <a:p>
            <a:r>
              <a:rPr lang="nb-NO" b="1" dirty="0"/>
              <a:t>Endre brev før utskrift</a:t>
            </a:r>
          </a:p>
          <a:p>
            <a:r>
              <a:rPr lang="nb-NO" dirty="0"/>
              <a:t>Hvis du ønsker å endre brevet før det skrives ut setter du hake her. Da vil ikke brevet bli skrevet ut</a:t>
            </a:r>
          </a:p>
          <a:p>
            <a:r>
              <a:rPr lang="nb-NO" dirty="0"/>
              <a:t>automatisk når du kjører </a:t>
            </a:r>
            <a:r>
              <a:rPr lang="nb-NO" dirty="0" err="1"/>
              <a:t>utskriftsrutinen</a:t>
            </a:r>
            <a:r>
              <a:rPr lang="nb-NO" dirty="0"/>
              <a:t> i Predator. Brevene vil stoppe opp i MS Word en etter en og</a:t>
            </a:r>
          </a:p>
          <a:p>
            <a:r>
              <a:rPr lang="nb-NO" dirty="0"/>
              <a:t>gi deg mulighet til å endre på tekst eller gjøre andre endringer.</a:t>
            </a:r>
          </a:p>
          <a:p>
            <a:r>
              <a:rPr lang="nb-NO" b="1" dirty="0"/>
              <a:t>Utskrift etter avslutt</a:t>
            </a:r>
          </a:p>
          <a:p>
            <a:r>
              <a:rPr lang="nb-NO" dirty="0"/>
              <a:t>Hvis du har hake på denne, kan brevet skrives ut etter at saken er avsluttet. For eksempel et</a:t>
            </a:r>
          </a:p>
          <a:p>
            <a:r>
              <a:rPr lang="nb-NO" dirty="0"/>
              <a:t>avslutningsbrev til debitor.</a:t>
            </a:r>
          </a:p>
          <a:p>
            <a:r>
              <a:rPr lang="nb-NO" dirty="0"/>
              <a:t>Modul: Ekstern </a:t>
            </a:r>
            <a:r>
              <a:rPr lang="nb-NO" dirty="0" err="1"/>
              <a:t>print</a:t>
            </a:r>
            <a:endParaRPr lang="nb-NO" dirty="0"/>
          </a:p>
          <a:p>
            <a:r>
              <a:rPr lang="nb-NO" dirty="0"/>
              <a:t>Modul: Fakturaservice (FAS)</a:t>
            </a:r>
          </a:p>
          <a:p>
            <a:r>
              <a:rPr lang="nb-NO" dirty="0"/>
              <a:t>Dokument Side 4 av 5</a:t>
            </a:r>
          </a:p>
          <a:p>
            <a:r>
              <a:rPr lang="nb-NO" dirty="0"/>
              <a:t>file:///</a:t>
            </a:r>
          </a:p>
          <a:p>
            <a:r>
              <a:rPr lang="nb-NO" b="1" dirty="0"/>
              <a:t>Enkel purring</a:t>
            </a:r>
          </a:p>
          <a:p>
            <a:r>
              <a:rPr lang="nb-NO" dirty="0"/>
              <a:t>Gjelder FAS. Samme som samlegiro i gamle FAS. Hvis debitor skal ha samlegiro. Nærmere forklart</a:t>
            </a:r>
          </a:p>
          <a:p>
            <a:r>
              <a:rPr lang="nb-NO" dirty="0"/>
              <a:t>i dokumentasjon for Fakturaservice.</a:t>
            </a:r>
          </a:p>
          <a:p>
            <a:r>
              <a:rPr lang="nb-NO" b="1" dirty="0"/>
              <a:t>Skriv rentespesifikasjon</a:t>
            </a:r>
          </a:p>
          <a:p>
            <a:r>
              <a:rPr lang="nb-NO" dirty="0"/>
              <a:t>Har du hake på denne på en </a:t>
            </a:r>
            <a:r>
              <a:rPr lang="nb-NO" dirty="0" err="1"/>
              <a:t>brevkode</a:t>
            </a:r>
            <a:r>
              <a:rPr lang="nb-NO" dirty="0"/>
              <a:t> kan du få ut rentespesifikasjonen samtidig. NB! Hvis du</a:t>
            </a:r>
          </a:p>
          <a:p>
            <a:r>
              <a:rPr lang="nb-NO" dirty="0"/>
              <a:t>skriver ut tre forliksklager eller annet brev, vil det først bli skrevet ut tre rentespesifikasjoner, så</a:t>
            </a:r>
          </a:p>
          <a:p>
            <a:r>
              <a:rPr lang="nb-NO" dirty="0"/>
              <a:t>kommer brevene som flettes ved hjelp av Word.</a:t>
            </a:r>
          </a:p>
          <a:p>
            <a:r>
              <a:rPr lang="nb-NO" b="1" dirty="0"/>
              <a:t>Inkluder restlån</a:t>
            </a:r>
          </a:p>
          <a:p>
            <a:r>
              <a:rPr lang="nb-NO" dirty="0"/>
              <a:t>Gjelder i bank- finanssaker for modulen Fellesdata (FD). Når det er avkrysset i dette feltet vil</a:t>
            </a:r>
          </a:p>
          <a:p>
            <a:r>
              <a:rPr lang="nb-NO" dirty="0"/>
              <a:t>restlånet, sammen med forfalte, ubetalte avdrag, bli tatt med.</a:t>
            </a:r>
          </a:p>
          <a:p>
            <a:r>
              <a:rPr lang="nb-NO" b="1" dirty="0"/>
              <a:t>Send som epost</a:t>
            </a:r>
          </a:p>
          <a:p>
            <a:r>
              <a:rPr lang="nb-NO" dirty="0"/>
              <a:t>Dette valget kommer opp som valg på A-brev (fritekstbrev f.eks. kode A01, A02 </a:t>
            </a:r>
            <a:r>
              <a:rPr lang="nb-NO" dirty="0" err="1"/>
              <a:t>osv</a:t>
            </a:r>
            <a:r>
              <a:rPr lang="nb-NO" dirty="0"/>
              <a:t>). Settes hake</a:t>
            </a:r>
          </a:p>
          <a:p>
            <a:r>
              <a:rPr lang="nb-NO" dirty="0"/>
              <a:t>her vil brev bli sendt som e-post istedenfor å bli skrevet ut på skriver.</a:t>
            </a:r>
          </a:p>
          <a:p>
            <a:r>
              <a:rPr lang="nb-NO" dirty="0"/>
              <a:t>Modul: Fellesdata (FD)</a:t>
            </a:r>
          </a:p>
          <a:p>
            <a:r>
              <a:rPr lang="nb-NO" dirty="0"/>
              <a:t>Dokument Side 5 av 5</a:t>
            </a:r>
          </a:p>
          <a:p>
            <a:r>
              <a:rPr lang="nb-NO" dirty="0"/>
              <a:t>file:///</a:t>
            </a:r>
          </a:p>
          <a:p>
            <a:endParaRPr lang="nb-NO" dirty="0"/>
          </a:p>
          <a:p>
            <a:endParaRPr lang="nb-NO" dirty="0" smtClean="0">
              <a:latin typeface="Calibri" pitchFamily="34" charset="0"/>
              <a:cs typeface="Arial" charset="0"/>
            </a:endParaRPr>
          </a:p>
        </p:txBody>
      </p:sp>
    </p:spTree>
    <p:extLst>
      <p:ext uri="{BB962C8B-B14F-4D97-AF65-F5344CB8AC3E}">
        <p14:creationId xmlns:p14="http://schemas.microsoft.com/office/powerpoint/2010/main" val="3607273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12700">
            <a:miter lim="800000"/>
            <a:headEnd type="none" w="sm" len="sm"/>
            <a:tailEnd type="none" w="sm" len="sm"/>
          </a:ln>
        </p:spPr>
        <p:txBody>
          <a:bodyPr/>
          <a:lstStyle/>
          <a:p>
            <a:fld id="{5D4561C3-9399-4480-BAD2-FC2A82FA0CF0}" type="slidenum">
              <a:rPr lang="nb-NO" smtClean="0">
                <a:latin typeface="Calibri" pitchFamily="34" charset="0"/>
              </a:rPr>
              <a:pPr/>
              <a:t>26</a:t>
            </a:fld>
            <a:endParaRPr lang="nb-NO" dirty="0" smtClean="0">
              <a:latin typeface="Calibri" pitchFamily="34"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p:spPr>
        <p:txBody>
          <a:bodyPr/>
          <a:lstStyle/>
          <a:p>
            <a:r>
              <a:rPr lang="nb-NO" b="1" dirty="0" smtClean="0"/>
              <a:t>Bytte</a:t>
            </a:r>
            <a:r>
              <a:rPr lang="nb-NO" b="1" baseline="0" dirty="0" smtClean="0"/>
              <a:t> bilde</a:t>
            </a:r>
          </a:p>
          <a:p>
            <a:r>
              <a:rPr lang="nb-NO" b="1" dirty="0" err="1" smtClean="0"/>
              <a:t>Mva</a:t>
            </a:r>
            <a:endParaRPr lang="nb-NO" b="1" dirty="0"/>
          </a:p>
          <a:p>
            <a:r>
              <a:rPr lang="nb-NO" dirty="0"/>
              <a:t>Du kan huke av på </a:t>
            </a:r>
            <a:r>
              <a:rPr lang="nb-NO" dirty="0" err="1"/>
              <a:t>mva</a:t>
            </a:r>
            <a:r>
              <a:rPr lang="nb-NO" dirty="0"/>
              <a:t> hvis du ønsker </a:t>
            </a:r>
            <a:r>
              <a:rPr lang="nb-NO" dirty="0" err="1"/>
              <a:t>mva</a:t>
            </a:r>
            <a:r>
              <a:rPr lang="nb-NO" dirty="0"/>
              <a:t> på Særskilt-, Tariffmessig- og Rettslig salær. Hvis du</a:t>
            </a:r>
          </a:p>
          <a:p>
            <a:r>
              <a:rPr lang="nb-NO" dirty="0"/>
              <a:t>velger Tungt eller Lett i listeboksen ”Tungt salær”, må du huke av på </a:t>
            </a:r>
            <a:r>
              <a:rPr lang="nb-NO" dirty="0" err="1"/>
              <a:t>mva</a:t>
            </a:r>
            <a:r>
              <a:rPr lang="nb-NO" dirty="0"/>
              <a:t> på tariffmessig-salær hvis</a:t>
            </a:r>
          </a:p>
          <a:p>
            <a:r>
              <a:rPr lang="nb-NO" dirty="0"/>
              <a:t>du ønsker </a:t>
            </a:r>
            <a:r>
              <a:rPr lang="nb-NO" dirty="0" err="1"/>
              <a:t>mva</a:t>
            </a:r>
            <a:r>
              <a:rPr lang="nb-NO" dirty="0"/>
              <a:t> på dette. </a:t>
            </a:r>
            <a:r>
              <a:rPr lang="nb-NO" dirty="0" err="1"/>
              <a:t>Mvainnstillinger</a:t>
            </a:r>
            <a:r>
              <a:rPr lang="nb-NO" dirty="0"/>
              <a:t> på hver enkelt kreditor overstyrer om </a:t>
            </a:r>
            <a:r>
              <a:rPr lang="nb-NO" dirty="0" err="1"/>
              <a:t>mva</a:t>
            </a:r>
            <a:r>
              <a:rPr lang="nb-NO" dirty="0"/>
              <a:t> blir belastet</a:t>
            </a:r>
          </a:p>
          <a:p>
            <a:r>
              <a:rPr lang="nb-NO" dirty="0"/>
              <a:t>kreditor eller debitor eller ikke beregnet i det hele tatt.</a:t>
            </a:r>
          </a:p>
          <a:p>
            <a:r>
              <a:rPr lang="nb-NO" b="1" dirty="0"/>
              <a:t>Refunderes</a:t>
            </a:r>
          </a:p>
          <a:p>
            <a:r>
              <a:rPr lang="nb-NO" dirty="0"/>
              <a:t>Denne settes kun hake på ved fakturakoder (faktura til kreditor) der det blir fakturert for rettsgebyr</a:t>
            </a:r>
          </a:p>
          <a:p>
            <a:r>
              <a:rPr lang="nb-NO" dirty="0"/>
              <a:t>eller salær. Hvis det er hake her så blir rettsgebyret eller salæret refundert til kreditor når debitor har</a:t>
            </a:r>
          </a:p>
          <a:p>
            <a:r>
              <a:rPr lang="nb-NO" dirty="0"/>
              <a:t>betalt.</a:t>
            </a:r>
          </a:p>
          <a:p>
            <a:r>
              <a:rPr lang="nb-NO" b="1" dirty="0"/>
              <a:t>Salærberegning</a:t>
            </a:r>
          </a:p>
          <a:p>
            <a:r>
              <a:rPr lang="nb-NO" dirty="0"/>
              <a:t>Velg blant:</a:t>
            </a:r>
          </a:p>
          <a:p>
            <a:r>
              <a:rPr lang="nb-NO" dirty="0"/>
              <a:t> </a:t>
            </a:r>
            <a:r>
              <a:rPr lang="nb-NO" b="1" dirty="0"/>
              <a:t>Nei</a:t>
            </a:r>
            <a:r>
              <a:rPr lang="nb-NO" dirty="0"/>
              <a:t>: Ingen omkostninger på lagt på saken når denne koden legges på.</a:t>
            </a:r>
          </a:p>
          <a:p>
            <a:r>
              <a:rPr lang="nb-NO" dirty="0"/>
              <a:t> </a:t>
            </a:r>
            <a:r>
              <a:rPr lang="nb-NO" b="1" dirty="0"/>
              <a:t>Lett</a:t>
            </a:r>
            <a:r>
              <a:rPr lang="nb-NO" dirty="0"/>
              <a:t>: Lett salær blir lagt på saken når denne koden legges på. Lett salær er 0,5 I (I =</a:t>
            </a:r>
          </a:p>
          <a:p>
            <a:r>
              <a:rPr lang="nb-NO" dirty="0"/>
              <a:t>Inkassosats)</a:t>
            </a:r>
          </a:p>
          <a:p>
            <a:r>
              <a:rPr lang="nb-NO" dirty="0"/>
              <a:t> </a:t>
            </a:r>
            <a:r>
              <a:rPr lang="nb-NO" b="1" dirty="0"/>
              <a:t>Tungt</a:t>
            </a:r>
            <a:r>
              <a:rPr lang="nb-NO" dirty="0"/>
              <a:t>: Tungt salær blir lagt på saken når denne koden legges på. Tungt salær er 1,0 I. Hvis</a:t>
            </a:r>
          </a:p>
          <a:p>
            <a:r>
              <a:rPr lang="nb-NO" dirty="0"/>
              <a:t>det tidligere er lagt lett salær på saken vil det bli lagt på et lett salær til, som til sammen vil bli</a:t>
            </a:r>
          </a:p>
          <a:p>
            <a:r>
              <a:rPr lang="nb-NO" dirty="0"/>
              <a:t>tungt salær.</a:t>
            </a:r>
          </a:p>
          <a:p>
            <a:r>
              <a:rPr lang="nb-NO" dirty="0"/>
              <a:t> </a:t>
            </a:r>
            <a:r>
              <a:rPr lang="nb-NO" b="1" dirty="0"/>
              <a:t>Nullstill</a:t>
            </a:r>
            <a:r>
              <a:rPr lang="nb-NO" dirty="0"/>
              <a:t>: Er denne valgt blir salæret korrigert ned til 0,-.</a:t>
            </a:r>
          </a:p>
          <a:p>
            <a:r>
              <a:rPr lang="nb-NO" dirty="0"/>
              <a:t>Kostnader Side 3 av 3</a:t>
            </a:r>
          </a:p>
          <a:p>
            <a:r>
              <a:rPr lang="nb-NO" dirty="0"/>
              <a:t>file:///</a:t>
            </a:r>
            <a:endParaRPr lang="nb-NO" dirty="0" smtClean="0">
              <a:latin typeface="Calibri" pitchFamily="34" charset="0"/>
              <a:cs typeface="Arial" charset="0"/>
            </a:endParaRPr>
          </a:p>
        </p:txBody>
      </p:sp>
    </p:spTree>
    <p:extLst>
      <p:ext uri="{BB962C8B-B14F-4D97-AF65-F5344CB8AC3E}">
        <p14:creationId xmlns:p14="http://schemas.microsoft.com/office/powerpoint/2010/main" val="931131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12700">
            <a:miter lim="800000"/>
            <a:headEnd type="none" w="sm" len="sm"/>
            <a:tailEnd type="none" w="sm" len="sm"/>
          </a:ln>
        </p:spPr>
        <p:txBody>
          <a:bodyPr/>
          <a:lstStyle/>
          <a:p>
            <a:fld id="{0A605616-3428-4C23-A514-10065DC2E970}" type="slidenum">
              <a:rPr lang="nb-NO" smtClean="0">
                <a:latin typeface="Calibri" pitchFamily="34" charset="0"/>
              </a:rPr>
              <a:pPr/>
              <a:t>27</a:t>
            </a:fld>
            <a:endParaRPr lang="nb-NO" dirty="0" smtClean="0">
              <a:latin typeface="Calibri" pitchFamily="34"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p:spPr>
        <p:txBody>
          <a:bodyPr/>
          <a:lstStyle/>
          <a:p>
            <a:r>
              <a:rPr lang="nb-NO" dirty="0"/>
              <a:t>Her settes opp </a:t>
            </a:r>
            <a:r>
              <a:rPr lang="nb-NO" dirty="0" err="1"/>
              <a:t>regnskapskontoer</a:t>
            </a:r>
            <a:r>
              <a:rPr lang="nb-NO" dirty="0"/>
              <a:t> i forhold til den ønskede kontering i det eksterne</a:t>
            </a:r>
          </a:p>
          <a:p>
            <a:r>
              <a:rPr lang="nb-NO" dirty="0"/>
              <a:t>driftsregnskapet. Procasso har ikke støtte for driftsregnskap. Procasso er en skyggereskontro i</a:t>
            </a:r>
          </a:p>
          <a:p>
            <a:r>
              <a:rPr lang="nb-NO" dirty="0"/>
              <a:t>forhold til byråets eget økonomisystem. I alt har Procasso 4 reskontroer:</a:t>
            </a:r>
          </a:p>
          <a:p>
            <a:r>
              <a:rPr lang="nb-NO" dirty="0"/>
              <a:t> Gebyr–reskontro: Utbetalinger til instanser(instanser (</a:t>
            </a:r>
            <a:r>
              <a:rPr lang="nb-NO" dirty="0" err="1"/>
              <a:t>Br.sund</a:t>
            </a:r>
            <a:r>
              <a:rPr lang="nb-NO" dirty="0"/>
              <a:t> / forliksråd) og</a:t>
            </a:r>
          </a:p>
          <a:p>
            <a:r>
              <a:rPr lang="nb-NO" dirty="0"/>
              <a:t>innbetalinger med håndtering av forskudd og etterskudds gebyrer. Innbetalinger blir</a:t>
            </a:r>
          </a:p>
          <a:p>
            <a:r>
              <a:rPr lang="nb-NO" dirty="0"/>
              <a:t>automatisk fordelt til gebyr hvis det er gebyr på saken)</a:t>
            </a:r>
          </a:p>
          <a:p>
            <a:r>
              <a:rPr lang="nb-NO" dirty="0"/>
              <a:t> Sak/debitor-reskontro (kostnader og innbetalinger på sak, tilbakebetalinger)</a:t>
            </a:r>
          </a:p>
          <a:p>
            <a:r>
              <a:rPr lang="nb-NO" dirty="0"/>
              <a:t> Klient/kreditor-reskontro (</a:t>
            </a:r>
            <a:r>
              <a:rPr lang="nb-NO" dirty="0" err="1"/>
              <a:t>reskontronr</a:t>
            </a:r>
            <a:r>
              <a:rPr lang="nb-NO" dirty="0"/>
              <a:t> på kreditor, hovedstol og renter er klientmidler +</a:t>
            </a:r>
          </a:p>
          <a:p>
            <a:r>
              <a:rPr lang="nb-NO" dirty="0"/>
              <a:t>evt. provisjoner / omkostninger)</a:t>
            </a:r>
          </a:p>
          <a:p>
            <a:r>
              <a:rPr lang="nb-NO" dirty="0"/>
              <a:t> Faktura-reskontro: ”normal” kundereskontro med fakturaer og føring av betalte fakturaer</a:t>
            </a:r>
          </a:p>
          <a:p>
            <a:r>
              <a:rPr lang="nb-NO" dirty="0"/>
              <a:t>til kreditor)</a:t>
            </a:r>
          </a:p>
          <a:p>
            <a:r>
              <a:rPr lang="nb-NO" dirty="0"/>
              <a:t>Reskontroen i Procasso er grunnlaget for å lage posteringsliste til driftsregnskapet i henhold</a:t>
            </a:r>
          </a:p>
          <a:p>
            <a:r>
              <a:rPr lang="nb-NO" dirty="0"/>
              <a:t>til det.</a:t>
            </a:r>
          </a:p>
          <a:p>
            <a:r>
              <a:rPr lang="nb-NO" b="1" dirty="0"/>
              <a:t>Reskontro</a:t>
            </a:r>
          </a:p>
          <a:p>
            <a:r>
              <a:rPr lang="nb-NO" dirty="0"/>
              <a:t>Velg ’</a:t>
            </a:r>
            <a:r>
              <a:rPr lang="nb-NO" b="1" dirty="0"/>
              <a:t>Nei</a:t>
            </a:r>
            <a:r>
              <a:rPr lang="nb-NO" dirty="0"/>
              <a:t>’ hvis ikke reskontro skal føres i regnskapet. Regnskap brukes ikke i alle kodene, men kun</a:t>
            </a:r>
          </a:p>
          <a:p>
            <a:r>
              <a:rPr lang="nb-NO" dirty="0"/>
              <a:t>de som har med betalinger og innbetalinger å gjøre. Velg ’</a:t>
            </a:r>
            <a:r>
              <a:rPr lang="nb-NO" b="1" dirty="0"/>
              <a:t>Ja</a:t>
            </a:r>
            <a:r>
              <a:rPr lang="nb-NO" dirty="0"/>
              <a:t>’ dersom reskontro skal føres.</a:t>
            </a:r>
          </a:p>
          <a:p>
            <a:r>
              <a:rPr lang="nb-NO" b="1" dirty="0"/>
              <a:t>Koder som må konteres</a:t>
            </a:r>
          </a:p>
          <a:p>
            <a:r>
              <a:rPr lang="nb-NO" dirty="0"/>
              <a:t>Alle koder innenfor 300 – 399 og 860 – 889 må konteres. Du skal kontere i ifølge kontoplanen i</a:t>
            </a:r>
          </a:p>
          <a:p>
            <a:r>
              <a:rPr lang="nb-NO" dirty="0"/>
              <a:t>regnskapet.</a:t>
            </a:r>
          </a:p>
          <a:p>
            <a:r>
              <a:rPr lang="nb-NO" b="1" dirty="0"/>
              <a:t>Kontantprinsippet</a:t>
            </a:r>
          </a:p>
          <a:p>
            <a:r>
              <a:rPr lang="nb-NO" dirty="0"/>
              <a:t>De fleste virksomheter innenfor innfordring har mulighet til å bokføre etter det såkalte</a:t>
            </a:r>
          </a:p>
          <a:p>
            <a:r>
              <a:rPr lang="nb-NO" dirty="0"/>
              <a:t>kontantprinsippet. Dette betyr i praksis at inntektsføring skjer ved innbetaling, og ikke ved påløp av</a:t>
            </a:r>
          </a:p>
          <a:p>
            <a:r>
              <a:rPr lang="nb-NO" dirty="0"/>
              <a:t>inntekter som er vanlig. For oppsettet i Predator betyr dette at kontering</a:t>
            </a:r>
          </a:p>
          <a:p>
            <a:r>
              <a:rPr lang="nb-NO" b="1" dirty="0"/>
              <a:t>Eksempel på 300-kode</a:t>
            </a:r>
          </a:p>
          <a:p>
            <a:r>
              <a:rPr lang="nb-NO" dirty="0"/>
              <a:t>Kontering av en innbetaling på klientkonto. En utbetaling til klientkonto eller en annullert betaling</a:t>
            </a:r>
          </a:p>
          <a:p>
            <a:r>
              <a:rPr lang="nb-NO" dirty="0"/>
              <a:t>vil bli helt identisk, men motsatt: alt som står på debet må da føres kredit, og vis a versa.</a:t>
            </a:r>
          </a:p>
          <a:p>
            <a:r>
              <a:rPr lang="nb-NO" b="1" dirty="0" err="1"/>
              <a:t>Bilagsart</a:t>
            </a:r>
            <a:endParaRPr lang="nb-NO" b="1" dirty="0"/>
          </a:p>
          <a:p>
            <a:r>
              <a:rPr lang="nb-NO" dirty="0"/>
              <a:t>Kode som legges inn her hentes fra </a:t>
            </a:r>
            <a:r>
              <a:rPr lang="nb-NO" b="1" dirty="0" err="1"/>
              <a:t>Bilagsartregisteret</a:t>
            </a:r>
            <a:r>
              <a:rPr lang="nb-NO" b="1" dirty="0"/>
              <a:t> </a:t>
            </a:r>
            <a:r>
              <a:rPr lang="nb-NO" dirty="0"/>
              <a:t>under regnskaps-menyen. Kan kun brukes</a:t>
            </a:r>
          </a:p>
          <a:p>
            <a:r>
              <a:rPr lang="nb-NO" dirty="0"/>
              <a:t>på koder som genererer bilag.</a:t>
            </a:r>
          </a:p>
          <a:p>
            <a:r>
              <a:rPr lang="nb-NO" dirty="0"/>
              <a:t>Regnskap Side 3 av 5</a:t>
            </a:r>
          </a:p>
          <a:p>
            <a:endParaRPr lang="nb-NO" dirty="0"/>
          </a:p>
          <a:p>
            <a:r>
              <a:rPr lang="nb-NO" b="1" dirty="0"/>
              <a:t>Artikkel </a:t>
            </a:r>
            <a:r>
              <a:rPr lang="nb-NO" b="1" dirty="0" err="1"/>
              <a:t>nr</a:t>
            </a:r>
            <a:endParaRPr lang="nb-NO" b="1" dirty="0"/>
          </a:p>
          <a:p>
            <a:r>
              <a:rPr lang="nb-NO" dirty="0"/>
              <a:t>Angår Internfakturering i FAS. Henviser til egen dokumentasjon.</a:t>
            </a:r>
          </a:p>
          <a:p>
            <a:r>
              <a:rPr lang="nb-NO" b="1" dirty="0"/>
              <a:t>Pliktig / ikke pliktig</a:t>
            </a:r>
          </a:p>
          <a:p>
            <a:r>
              <a:rPr lang="nb-NO" dirty="0"/>
              <a:t>Pliktig og ikke pliktig bør ha hver sin konto. Ikke pliktig brukes når kreditor er fra utlandet eller hvis</a:t>
            </a:r>
          </a:p>
          <a:p>
            <a:r>
              <a:rPr lang="nb-NO" dirty="0"/>
              <a:t>kreditor ikke er </a:t>
            </a:r>
            <a:r>
              <a:rPr lang="nb-NO" dirty="0" err="1"/>
              <a:t>mvapliktig</a:t>
            </a:r>
            <a:r>
              <a:rPr lang="nb-NO" dirty="0"/>
              <a:t>. En utenlandsk kreditor er aldri </a:t>
            </a:r>
            <a:r>
              <a:rPr lang="nb-NO" dirty="0" err="1"/>
              <a:t>mvapliktig</a:t>
            </a:r>
            <a:r>
              <a:rPr lang="nb-NO" dirty="0"/>
              <a:t> i Norge. .. Verdien hentes fra</a:t>
            </a:r>
          </a:p>
          <a:p>
            <a:r>
              <a:rPr lang="nb-NO" dirty="0"/>
              <a:t>kreditorbildet og denne verdien styrer om posteringen går til pliktig omsetning eller konteres evt.</a:t>
            </a:r>
          </a:p>
          <a:p>
            <a:r>
              <a:rPr lang="nb-NO" dirty="0"/>
              <a:t>ikke pliktig omsetning.</a:t>
            </a:r>
          </a:p>
          <a:p>
            <a:r>
              <a:rPr lang="nb-NO" b="1" dirty="0"/>
              <a:t>Kontoer</a:t>
            </a:r>
          </a:p>
          <a:p>
            <a:r>
              <a:rPr lang="nb-NO" dirty="0"/>
              <a:t>Øvrige felt fylles ut med kontonummer for regnskap. Viktig at regnskap er involvert i denne biten</a:t>
            </a:r>
          </a:p>
          <a:p>
            <a:r>
              <a:rPr lang="nb-NO" dirty="0"/>
              <a:t>slik at det blir korrekt.</a:t>
            </a:r>
          </a:p>
          <a:p>
            <a:r>
              <a:rPr lang="nb-NO" dirty="0"/>
              <a:t>Følgende koder brukes i konto-feltene for å gjenkjenne kreditor/debitor sin reskontro:</a:t>
            </a:r>
          </a:p>
          <a:p>
            <a:r>
              <a:rPr lang="nb-NO" dirty="0"/>
              <a:t> </a:t>
            </a:r>
            <a:r>
              <a:rPr lang="nb-NO" b="1" dirty="0"/>
              <a:t>50–K: </a:t>
            </a:r>
            <a:r>
              <a:rPr lang="nb-NO" dirty="0"/>
              <a:t>Klientmidler; hovedstol og rente som skal tilbake til kreditor. 50 er en</a:t>
            </a:r>
          </a:p>
          <a:p>
            <a:r>
              <a:rPr lang="nb-NO" dirty="0"/>
              <a:t>reskontronummer serie og K=reskontronummer i kreditorbildet.</a:t>
            </a:r>
          </a:p>
          <a:p>
            <a:r>
              <a:rPr lang="nb-NO" dirty="0"/>
              <a:t> </a:t>
            </a:r>
            <a:r>
              <a:rPr lang="nb-NO" b="1" dirty="0"/>
              <a:t>70–K: </a:t>
            </a:r>
            <a:r>
              <a:rPr lang="nb-NO" dirty="0"/>
              <a:t>Fakturerte gebyrer/salærer. Prinsippet samme som for 50-K</a:t>
            </a:r>
          </a:p>
          <a:p>
            <a:r>
              <a:rPr lang="nb-NO" dirty="0"/>
              <a:t> </a:t>
            </a:r>
            <a:r>
              <a:rPr lang="nb-NO" b="1" dirty="0"/>
              <a:t>80–K: </a:t>
            </a:r>
            <a:r>
              <a:rPr lang="nb-NO" dirty="0"/>
              <a:t>Forskuddsbetalte gebyrer/salærer. Faktura til kreditor, 341 kode føres på saken.</a:t>
            </a:r>
          </a:p>
          <a:p>
            <a:r>
              <a:rPr lang="nb-NO" dirty="0"/>
              <a:t>Prinsippet samme som for 50-K</a:t>
            </a:r>
          </a:p>
          <a:p>
            <a:r>
              <a:rPr lang="nb-NO" b="1" dirty="0"/>
              <a:t>Forskuddsgebyr</a:t>
            </a:r>
          </a:p>
          <a:p>
            <a:r>
              <a:rPr lang="nb-NO" dirty="0"/>
              <a:t>Når en sender en forliksklage, må kreditor forskuddsbetale det rettslig salæret(skrivesalær) for at</a:t>
            </a:r>
          </a:p>
          <a:p>
            <a:r>
              <a:rPr lang="nb-NO" dirty="0"/>
              <a:t>klagen skal behandles. Skriv inn hvilke kontoer som brukes, og hvordan det føres.</a:t>
            </a:r>
          </a:p>
          <a:p>
            <a:r>
              <a:rPr lang="nb-NO" b="1" dirty="0"/>
              <a:t>Etterskuddsgebyr</a:t>
            </a:r>
          </a:p>
          <a:p>
            <a:r>
              <a:rPr lang="nb-NO" dirty="0"/>
              <a:t>Brukes for eksempel ved utleggsforretning og tvangsgrunnlag</a:t>
            </a:r>
            <a:r>
              <a:rPr lang="nb-NO" i="1" dirty="0"/>
              <a:t>.</a:t>
            </a:r>
          </a:p>
          <a:p>
            <a:r>
              <a:rPr lang="nb-NO" b="1" dirty="0"/>
              <a:t>Kreditor betalt gebyr</a:t>
            </a:r>
          </a:p>
          <a:p>
            <a:r>
              <a:rPr lang="nb-NO" dirty="0"/>
              <a:t>Konto for gebyrer betalt inn av kreditor.</a:t>
            </a:r>
          </a:p>
          <a:p>
            <a:r>
              <a:rPr lang="nb-NO" b="1" dirty="0"/>
              <a:t>Kreditor betalt salær</a:t>
            </a:r>
          </a:p>
          <a:p>
            <a:r>
              <a:rPr lang="nb-NO" dirty="0"/>
              <a:t>Modul: Fakturaservice (FAS)</a:t>
            </a:r>
          </a:p>
          <a:p>
            <a:r>
              <a:rPr lang="nb-NO" dirty="0"/>
              <a:t>Regnskap Side 4 av 5</a:t>
            </a:r>
          </a:p>
          <a:p>
            <a:r>
              <a:rPr lang="nb-NO" dirty="0"/>
              <a:t>file:///C:/Users/Olsen/AppData/Local/Temp/~hhFB16.htm 08.05.2013</a:t>
            </a:r>
          </a:p>
          <a:p>
            <a:r>
              <a:rPr lang="nb-NO" dirty="0"/>
              <a:t>Konto for salærer betalt inn av kreditor.</a:t>
            </a:r>
          </a:p>
          <a:p>
            <a:r>
              <a:rPr lang="nb-NO" b="1" dirty="0"/>
              <a:t>Hovedstol</a:t>
            </a:r>
          </a:p>
          <a:p>
            <a:r>
              <a:rPr lang="nb-NO" dirty="0"/>
              <a:t>Konto for hovedstol.</a:t>
            </a:r>
          </a:p>
          <a:p>
            <a:r>
              <a:rPr lang="nb-NO" b="1" dirty="0"/>
              <a:t>Renter</a:t>
            </a:r>
          </a:p>
          <a:p>
            <a:r>
              <a:rPr lang="nb-NO" dirty="0"/>
              <a:t>Inntektskonto for renter.</a:t>
            </a:r>
          </a:p>
          <a:p>
            <a:r>
              <a:rPr lang="nb-NO" b="1" dirty="0"/>
              <a:t>Omkostningsrenter</a:t>
            </a:r>
          </a:p>
          <a:p>
            <a:r>
              <a:rPr lang="nb-NO" dirty="0"/>
              <a:t>Inntektskonto for omkostningsrenter.</a:t>
            </a:r>
          </a:p>
          <a:p>
            <a:r>
              <a:rPr lang="nb-NO" b="1" dirty="0"/>
              <a:t>Klientkonto</a:t>
            </a:r>
          </a:p>
          <a:p>
            <a:r>
              <a:rPr lang="nb-NO" dirty="0"/>
              <a:t>Bankkonto - Interims konto for klientmidler, som senere skal overføres til klient/kreditor/betalings</a:t>
            </a:r>
          </a:p>
          <a:p>
            <a:r>
              <a:rPr lang="nb-NO" dirty="0"/>
              <a:t>mottaker.</a:t>
            </a:r>
          </a:p>
          <a:p>
            <a:r>
              <a:rPr lang="nb-NO" b="1" dirty="0"/>
              <a:t>Balansekonto</a:t>
            </a:r>
          </a:p>
          <a:p>
            <a:r>
              <a:rPr lang="nb-NO" dirty="0"/>
              <a:t>Konto fra balansen.</a:t>
            </a:r>
          </a:p>
          <a:p>
            <a:r>
              <a:rPr lang="nb-NO" b="1" dirty="0" err="1"/>
              <a:t>Driftskonto</a:t>
            </a:r>
            <a:endParaRPr lang="nb-NO" b="1" dirty="0"/>
          </a:p>
          <a:p>
            <a:r>
              <a:rPr lang="nb-NO" dirty="0"/>
              <a:t>Bankkonto for den daglige driften.</a:t>
            </a:r>
          </a:p>
          <a:p>
            <a:r>
              <a:rPr lang="nb-NO" dirty="0"/>
              <a:t>Regnskap Side 5 av 5</a:t>
            </a:r>
          </a:p>
          <a:p>
            <a:r>
              <a:rPr lang="nb-NO" dirty="0"/>
              <a:t>file://</a:t>
            </a:r>
            <a:endParaRPr lang="nb-NO" dirty="0" smtClean="0">
              <a:latin typeface="Calibri" pitchFamily="34" charset="0"/>
              <a:cs typeface="Arial" charset="0"/>
            </a:endParaRPr>
          </a:p>
        </p:txBody>
      </p:sp>
    </p:spTree>
    <p:extLst>
      <p:ext uri="{BB962C8B-B14F-4D97-AF65-F5344CB8AC3E}">
        <p14:creationId xmlns:p14="http://schemas.microsoft.com/office/powerpoint/2010/main" val="1660696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12700">
            <a:miter lim="800000"/>
            <a:headEnd type="none" w="sm" len="sm"/>
            <a:tailEnd type="none" w="sm" len="sm"/>
          </a:ln>
        </p:spPr>
        <p:txBody>
          <a:bodyPr/>
          <a:lstStyle/>
          <a:p>
            <a:fld id="{7E57FF13-B279-4824-8109-6EE31547F0C1}" type="slidenum">
              <a:rPr lang="nb-NO" smtClean="0">
                <a:latin typeface="Calibri" pitchFamily="34" charset="0"/>
              </a:rPr>
              <a:pPr/>
              <a:t>28</a:t>
            </a:fld>
            <a:endParaRPr lang="nb-NO" dirty="0" smtClean="0">
              <a:latin typeface="Calibri" pitchFamily="34"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p:spPr>
        <p:txBody>
          <a:bodyPr/>
          <a:lstStyle/>
          <a:p>
            <a:r>
              <a:rPr lang="nb-NO" dirty="0" smtClean="0"/>
              <a:t> Bytte bilde</a:t>
            </a:r>
          </a:p>
          <a:p>
            <a:r>
              <a:rPr lang="nb-NO" dirty="0" smtClean="0"/>
              <a:t>I </a:t>
            </a:r>
            <a:r>
              <a:rPr lang="nb-NO" dirty="0"/>
              <a:t>denne arkfanen legger du inn informasjon hvis en aktivitet skal generere en oppfølging i</a:t>
            </a:r>
          </a:p>
          <a:p>
            <a:r>
              <a:rPr lang="nb-NO" dirty="0"/>
              <a:t>innkurven.</a:t>
            </a:r>
          </a:p>
          <a:p>
            <a:r>
              <a:rPr lang="nb-NO" b="1" dirty="0"/>
              <a:t>Mappe for koden</a:t>
            </a:r>
          </a:p>
          <a:p>
            <a:r>
              <a:rPr lang="nb-NO" dirty="0"/>
              <a:t>Angi hvilken mappe i Innkurven oppfølgingen skal gå til.</a:t>
            </a:r>
          </a:p>
          <a:p>
            <a:r>
              <a:rPr lang="nb-NO" b="1" dirty="0"/>
              <a:t>Kun oppfølging</a:t>
            </a:r>
          </a:p>
          <a:p>
            <a:r>
              <a:rPr lang="nb-NO" dirty="0"/>
              <a:t>Huk av her hvis det ikke skal genereres historikklinjer på saken.</a:t>
            </a:r>
          </a:p>
          <a:p>
            <a:r>
              <a:rPr lang="nb-NO" b="1" dirty="0"/>
              <a:t>Tekst</a:t>
            </a:r>
          </a:p>
          <a:p>
            <a:r>
              <a:rPr lang="nb-NO" dirty="0"/>
              <a:t>Tekst som legges inn på oppfølgingen når den sendes over til Innkurven. Kan inneholde beskjeder til</a:t>
            </a:r>
          </a:p>
          <a:p>
            <a:r>
              <a:rPr lang="nb-NO" dirty="0"/>
              <a:t>saksbehandler vedr. oppfølgingen, videre behandling av saken og lignende.</a:t>
            </a:r>
          </a:p>
        </p:txBody>
      </p:sp>
    </p:spTree>
    <p:extLst>
      <p:ext uri="{BB962C8B-B14F-4D97-AF65-F5344CB8AC3E}">
        <p14:creationId xmlns:p14="http://schemas.microsoft.com/office/powerpoint/2010/main" val="2626495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Bytte bilde</a:t>
            </a:r>
            <a:endParaRPr lang="nb-NO" dirty="0"/>
          </a:p>
        </p:txBody>
      </p:sp>
      <p:sp>
        <p:nvSpPr>
          <p:cNvPr id="4" name="Plassholder for lysbildenummer 3"/>
          <p:cNvSpPr>
            <a:spLocks noGrp="1"/>
          </p:cNvSpPr>
          <p:nvPr>
            <p:ph type="sldNum" sz="quarter" idx="10"/>
          </p:nvPr>
        </p:nvSpPr>
        <p:spPr/>
        <p:txBody>
          <a:bodyPr/>
          <a:lstStyle/>
          <a:p>
            <a:fld id="{E52888F3-48F0-4ECC-A1BD-03DAE5E2AFCB}" type="slidenum">
              <a:rPr lang="nb-NO" smtClean="0"/>
              <a:t>29</a:t>
            </a:fld>
            <a:endParaRPr lang="nb-NO"/>
          </a:p>
        </p:txBody>
      </p:sp>
    </p:spTree>
    <p:extLst>
      <p:ext uri="{BB962C8B-B14F-4D97-AF65-F5344CB8AC3E}">
        <p14:creationId xmlns:p14="http://schemas.microsoft.com/office/powerpoint/2010/main" val="247342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52888F3-48F0-4ECC-A1BD-03DAE5E2AFCB}" type="slidenum">
              <a:rPr lang="nb-NO" smtClean="0"/>
              <a:t>3</a:t>
            </a:fld>
            <a:endParaRPr lang="nb-NO"/>
          </a:p>
        </p:txBody>
      </p:sp>
    </p:spTree>
    <p:extLst>
      <p:ext uri="{BB962C8B-B14F-4D97-AF65-F5344CB8AC3E}">
        <p14:creationId xmlns:p14="http://schemas.microsoft.com/office/powerpoint/2010/main" val="2070957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effectLst/>
              </a:rPr>
              <a:t>I en arbeidsflyt kan vi bestemme at det første som skal skje på en sak er utskrift av en betalingsoppfordring med oppdatering av purring den 14. dagen etter første brevet osv.</a:t>
            </a:r>
          </a:p>
          <a:p>
            <a:endParaRPr lang="nb-NO" dirty="0" smtClean="0">
              <a:effectLst/>
            </a:endParaRPr>
          </a:p>
          <a:p>
            <a:r>
              <a:rPr lang="nb-NO" dirty="0" smtClean="0">
                <a:effectLst/>
              </a:rPr>
              <a:t>Saken blir oppdatert i henhold til arbeidsflytens innhold i forbindelse med kjøring av Oppdatering arbeidsflyt. Denne kjøres av en egen batchjobb lokalisert under ”stasjonsdisken”//</a:t>
            </a:r>
            <a:r>
              <a:rPr lang="nb-NO" dirty="0" err="1" smtClean="0">
                <a:effectLst/>
              </a:rPr>
              <a:t>Spnprog</a:t>
            </a:r>
            <a:r>
              <a:rPr lang="nb-NO" dirty="0" smtClean="0">
                <a:effectLst/>
              </a:rPr>
              <a:t>/</a:t>
            </a:r>
            <a:r>
              <a:rPr lang="nb-NO" dirty="0" err="1" smtClean="0">
                <a:effectLst/>
              </a:rPr>
              <a:t>console</a:t>
            </a:r>
            <a:r>
              <a:rPr lang="nb-NO" dirty="0" smtClean="0">
                <a:effectLst/>
              </a:rPr>
              <a:t>. Normalt kjøres </a:t>
            </a:r>
            <a:r>
              <a:rPr lang="nb-NO" b="1" dirty="0" smtClean="0">
                <a:effectLst/>
              </a:rPr>
              <a:t>Oppdatering arbeidsflyt </a:t>
            </a:r>
            <a:r>
              <a:rPr lang="nb-NO" dirty="0" smtClean="0">
                <a:effectLst/>
              </a:rPr>
              <a:t>automatisk om natten.</a:t>
            </a:r>
          </a:p>
          <a:p>
            <a:r>
              <a:rPr lang="nb-NO" dirty="0" smtClean="0">
                <a:effectLst/>
              </a:rPr>
              <a:t>More:</a:t>
            </a:r>
          </a:p>
          <a:p>
            <a:endParaRPr lang="nb-NO" dirty="0" smtClean="0">
              <a:effectLst/>
            </a:endParaRPr>
          </a:p>
          <a:p>
            <a:r>
              <a:rPr lang="nb-NO" b="1" dirty="0" err="1"/>
              <a:t>Arbeidsflytnr</a:t>
            </a:r>
            <a:endParaRPr lang="nb-NO" b="1" dirty="0"/>
          </a:p>
          <a:p>
            <a:r>
              <a:rPr lang="nb-NO" dirty="0"/>
              <a:t>Egendefinert </a:t>
            </a:r>
            <a:r>
              <a:rPr lang="nb-NO" dirty="0" err="1"/>
              <a:t>nr</a:t>
            </a:r>
            <a:r>
              <a:rPr lang="nb-NO" dirty="0"/>
              <a:t> på arbeidsflyten. Feltet skal inneholde en unik 3 </a:t>
            </a:r>
            <a:r>
              <a:rPr lang="nb-NO" dirty="0" err="1"/>
              <a:t>siffret</a:t>
            </a:r>
            <a:r>
              <a:rPr lang="nb-NO" dirty="0"/>
              <a:t> tallkode.</a:t>
            </a:r>
          </a:p>
          <a:p>
            <a:r>
              <a:rPr lang="nb-NO" b="1" dirty="0"/>
              <a:t>Tekst</a:t>
            </a:r>
          </a:p>
          <a:p>
            <a:r>
              <a:rPr lang="nb-NO" dirty="0"/>
              <a:t>Egendefinert tekst/forklaring på arbeidsflyt</a:t>
            </a:r>
          </a:p>
          <a:p>
            <a:r>
              <a:rPr lang="nb-NO" b="1" dirty="0"/>
              <a:t>Mappe</a:t>
            </a:r>
          </a:p>
          <a:p>
            <a:r>
              <a:rPr lang="nb-NO" dirty="0"/>
              <a:t>Angi hvilken mappe i Innkurven oppfølgingene i arbeidsflyten tilhører.</a:t>
            </a:r>
          </a:p>
          <a:p>
            <a:r>
              <a:rPr lang="nb-NO" b="1" dirty="0"/>
              <a:t>Stopp auto ved innbetaling</a:t>
            </a:r>
          </a:p>
          <a:p>
            <a:r>
              <a:rPr lang="nb-NO" dirty="0"/>
              <a:t>Hvis du haker av der, vil arbeidsflyten stoppe når det kommer en innbetaling på en sak. I de fleste</a:t>
            </a:r>
          </a:p>
          <a:p>
            <a:r>
              <a:rPr lang="nb-NO" dirty="0"/>
              <a:t>tilfeller ønsker du det.</a:t>
            </a:r>
          </a:p>
          <a:p>
            <a:r>
              <a:rPr lang="nb-NO" b="1" dirty="0"/>
              <a:t>Alternativer</a:t>
            </a:r>
          </a:p>
          <a:p>
            <a:r>
              <a:rPr lang="nb-NO" dirty="0"/>
              <a:t>Huk av her hvis du ønsker å bruke alternative arbeidsflyter. Forklares nærmere under kapittel om</a:t>
            </a:r>
          </a:p>
          <a:p>
            <a:r>
              <a:rPr lang="nb-NO" dirty="0"/>
              <a:t>Alternativer side 49.</a:t>
            </a:r>
          </a:p>
          <a:p>
            <a:r>
              <a:rPr lang="nb-NO" dirty="0"/>
              <a:t>Systemadministrasjon</a:t>
            </a:r>
            <a:endParaRPr lang="nb-NO" dirty="0" smtClean="0">
              <a:effectLst/>
            </a:endParaRPr>
          </a:p>
          <a:p>
            <a:endParaRPr lang="nb-NO" dirty="0">
              <a:effectLst/>
            </a:endParaRPr>
          </a:p>
        </p:txBody>
      </p:sp>
      <p:sp>
        <p:nvSpPr>
          <p:cNvPr id="4" name="Plassholder for lysbildenummer 3"/>
          <p:cNvSpPr>
            <a:spLocks noGrp="1"/>
          </p:cNvSpPr>
          <p:nvPr>
            <p:ph type="sldNum" sz="quarter" idx="10"/>
          </p:nvPr>
        </p:nvSpPr>
        <p:spPr/>
        <p:txBody>
          <a:bodyPr/>
          <a:lstStyle/>
          <a:p>
            <a:fld id="{E52888F3-48F0-4ECC-A1BD-03DAE5E2AFCB}" type="slidenum">
              <a:rPr lang="nb-NO" smtClean="0"/>
              <a:t>30</a:t>
            </a:fld>
            <a:endParaRPr lang="nb-NO"/>
          </a:p>
        </p:txBody>
      </p:sp>
    </p:spTree>
    <p:extLst>
      <p:ext uri="{BB962C8B-B14F-4D97-AF65-F5344CB8AC3E}">
        <p14:creationId xmlns:p14="http://schemas.microsoft.com/office/powerpoint/2010/main" val="3779907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12700">
            <a:miter lim="800000"/>
            <a:headEnd type="none" w="sm" len="sm"/>
            <a:tailEnd type="none" w="sm" len="sm"/>
          </a:ln>
        </p:spPr>
        <p:txBody>
          <a:bodyPr/>
          <a:lstStyle/>
          <a:p>
            <a:fld id="{9D6BFEBE-339B-461A-B911-1310A6C20405}" type="slidenum">
              <a:rPr lang="nb-NO" smtClean="0">
                <a:latin typeface="Calibri" pitchFamily="34" charset="0"/>
              </a:rPr>
              <a:pPr/>
              <a:t>31</a:t>
            </a:fld>
            <a:endParaRPr lang="nb-NO" dirty="0" smtClean="0">
              <a:latin typeface="Calibri"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nb-NO" dirty="0"/>
              <a:t>SPN anbefaler ikke å gjøre endringer i arbeidsflyter. Dette </a:t>
            </a:r>
            <a:r>
              <a:rPr lang="nb-NO" dirty="0" err="1"/>
              <a:t>pga</a:t>
            </a:r>
            <a:r>
              <a:rPr lang="nb-NO" dirty="0"/>
              <a:t> saker som allerede løper i den</a:t>
            </a:r>
          </a:p>
          <a:p>
            <a:r>
              <a:rPr lang="nb-NO" dirty="0"/>
              <a:t>opprettede arbeidsflyten. Da skal du være helt sikker på at ingen saker har kommet til en spesiell</a:t>
            </a:r>
          </a:p>
          <a:p>
            <a:r>
              <a:rPr lang="nb-NO" dirty="0"/>
              <a:t>aksjon i den arbeidsflyten som du ønsker å endre på.</a:t>
            </a:r>
          </a:p>
          <a:p>
            <a:r>
              <a:rPr lang="nb-NO" dirty="0"/>
              <a:t>Det kan være at ingen saker har kommet til slutten av arbeidsflyten ennå, og at du ønsker å legge til</a:t>
            </a:r>
          </a:p>
          <a:p>
            <a:r>
              <a:rPr lang="nb-NO" dirty="0"/>
              <a:t>eller fjerne en linje. Da kan du eventuelt gjøre det. Generelt må endring av arbeidsflyten gjøres fra</a:t>
            </a:r>
          </a:p>
          <a:p>
            <a:r>
              <a:rPr lang="nb-NO" dirty="0"/>
              <a:t>bunnen av.</a:t>
            </a:r>
            <a:endParaRPr lang="nb-NO" dirty="0" smtClean="0">
              <a:latin typeface="Calibri" pitchFamily="34" charset="0"/>
              <a:cs typeface="Times New Roman" pitchFamily="18" charset="0"/>
            </a:endParaRPr>
          </a:p>
        </p:txBody>
      </p:sp>
    </p:spTree>
    <p:extLst>
      <p:ext uri="{BB962C8B-B14F-4D97-AF65-F5344CB8AC3E}">
        <p14:creationId xmlns:p14="http://schemas.microsoft.com/office/powerpoint/2010/main" val="2338653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12700">
            <a:miter lim="800000"/>
            <a:headEnd type="none" w="sm" len="sm"/>
            <a:tailEnd type="none" w="sm" len="sm"/>
          </a:ln>
        </p:spPr>
        <p:txBody>
          <a:bodyPr/>
          <a:lstStyle/>
          <a:p>
            <a:fld id="{D004FE55-BCB2-4284-BF74-BA770B34CF72}" type="slidenum">
              <a:rPr lang="nb-NO" smtClean="0">
                <a:solidFill>
                  <a:prstClr val="black"/>
                </a:solidFill>
              </a:rPr>
              <a:pPr/>
              <a:t>32</a:t>
            </a:fld>
            <a:endParaRPr lang="nb-NO" dirty="0" smtClean="0">
              <a:solidFill>
                <a:prstClr val="black"/>
              </a:solidFill>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p:spPr>
        <p:txBody>
          <a:bodyPr/>
          <a:lstStyle/>
          <a:p>
            <a:r>
              <a:rPr lang="nb-NO" sz="800" b="1" dirty="0">
                <a:latin typeface="Calibri" pitchFamily="34" charset="0"/>
                <a:cs typeface="Angsana New" pitchFamily="18" charset="-34"/>
              </a:rPr>
              <a:t>Bytte bilde</a:t>
            </a:r>
          </a:p>
          <a:p>
            <a:r>
              <a:rPr lang="nb-NO" sz="800" b="1" dirty="0" err="1">
                <a:latin typeface="Calibri" pitchFamily="34" charset="0"/>
                <a:cs typeface="Angsana New" pitchFamily="18" charset="-34"/>
              </a:rPr>
              <a:t>Arbeidsflytnr</a:t>
            </a:r>
            <a:r>
              <a:rPr lang="nb-NO" sz="800" dirty="0">
                <a:latin typeface="Calibri" pitchFamily="34" charset="0"/>
                <a:cs typeface="Arial" charset="0"/>
              </a:rPr>
              <a:t>: Egendefinert nr på arbeidsflyten. Feltet skal inneholde en unik 4 </a:t>
            </a:r>
            <a:r>
              <a:rPr lang="nb-NO" sz="800" dirty="0" err="1">
                <a:latin typeface="Calibri" pitchFamily="34" charset="0"/>
                <a:cs typeface="Arial" charset="0"/>
              </a:rPr>
              <a:t>sifret</a:t>
            </a:r>
            <a:r>
              <a:rPr lang="nb-NO" sz="800" dirty="0">
                <a:latin typeface="Calibri" pitchFamily="34" charset="0"/>
                <a:cs typeface="Arial" charset="0"/>
              </a:rPr>
              <a:t> tallkode.</a:t>
            </a:r>
            <a:endParaRPr lang="en-US" sz="800" dirty="0">
              <a:latin typeface="Calibri" pitchFamily="34" charset="0"/>
              <a:cs typeface="Arial" charset="0"/>
            </a:endParaRPr>
          </a:p>
          <a:p>
            <a:r>
              <a:rPr lang="nb-NO" sz="800" b="1" dirty="0">
                <a:latin typeface="Calibri" pitchFamily="34" charset="0"/>
                <a:cs typeface="Angsana New" pitchFamily="18" charset="-34"/>
              </a:rPr>
              <a:t>Tekst</a:t>
            </a:r>
            <a:r>
              <a:rPr lang="nb-NO" sz="800" dirty="0">
                <a:latin typeface="Calibri" pitchFamily="34" charset="0"/>
                <a:cs typeface="Arial" charset="0"/>
              </a:rPr>
              <a:t>: Egendefinert tekst/forklaring på arbeidsflyt</a:t>
            </a:r>
            <a:endParaRPr lang="en-US" sz="800" dirty="0">
              <a:latin typeface="Calibri" pitchFamily="34" charset="0"/>
              <a:cs typeface="Arial" charset="0"/>
            </a:endParaRPr>
          </a:p>
          <a:p>
            <a:r>
              <a:rPr lang="nb-NO" sz="800" b="1" dirty="0">
                <a:latin typeface="Calibri" pitchFamily="34" charset="0"/>
                <a:cs typeface="Angsana New" pitchFamily="18" charset="-34"/>
              </a:rPr>
              <a:t>Mappe</a:t>
            </a:r>
            <a:r>
              <a:rPr lang="nb-NO" sz="800" dirty="0">
                <a:latin typeface="Calibri" pitchFamily="34" charset="0"/>
                <a:cs typeface="Arial" charset="0"/>
              </a:rPr>
              <a:t>: Gjelder manuelle spørsmål: Hvilken mappe oppfølgingene skal sendes i innkurven</a:t>
            </a:r>
            <a:endParaRPr lang="en-US" sz="800" dirty="0">
              <a:latin typeface="Calibri" pitchFamily="34" charset="0"/>
              <a:cs typeface="Arial" charset="0"/>
            </a:endParaRPr>
          </a:p>
          <a:p>
            <a:r>
              <a:rPr lang="nb-NO" sz="800" b="1" dirty="0">
                <a:latin typeface="Calibri" pitchFamily="34" charset="0"/>
                <a:cs typeface="Angsana New" pitchFamily="18" charset="-34"/>
              </a:rPr>
              <a:t>Stopp auto ved innbetaling</a:t>
            </a:r>
            <a:r>
              <a:rPr lang="nb-NO" sz="800" dirty="0">
                <a:latin typeface="Calibri" pitchFamily="34" charset="0"/>
                <a:cs typeface="Arial" charset="0"/>
              </a:rPr>
              <a:t>: Hvis man haker av der, vil arbeidsflyten stoppe når det kommer en innbetaling på en sak. I de fleste tilfeller ønsker man det.</a:t>
            </a:r>
            <a:endParaRPr lang="en-US" sz="800" dirty="0">
              <a:latin typeface="Calibri" pitchFamily="34" charset="0"/>
              <a:cs typeface="Arial" charset="0"/>
            </a:endParaRPr>
          </a:p>
          <a:p>
            <a:r>
              <a:rPr lang="nb-NO" sz="800" b="1" dirty="0">
                <a:latin typeface="Calibri" pitchFamily="34" charset="0"/>
                <a:cs typeface="Angsana New" pitchFamily="18" charset="-34"/>
              </a:rPr>
              <a:t>Alternativer</a:t>
            </a:r>
            <a:r>
              <a:rPr lang="nb-NO" sz="800" dirty="0">
                <a:latin typeface="Calibri" pitchFamily="34" charset="0"/>
                <a:cs typeface="Arial" charset="0"/>
              </a:rPr>
              <a:t>: Huk av her hvis du ønsker å bruke alternative arbeidsflyter. Brukes for å kunne endre profil, stoppe profilen eller endre til en annen aktivitet underveis i profilen ved spesielle tilfeller. F. eks ved delbetaling. </a:t>
            </a:r>
            <a:endParaRPr lang="en-US" sz="800" dirty="0">
              <a:latin typeface="Calibri" pitchFamily="34" charset="0"/>
              <a:cs typeface="Arial" charset="0"/>
            </a:endParaRPr>
          </a:p>
          <a:p>
            <a:r>
              <a:rPr lang="nb-NO" sz="800" b="1" dirty="0">
                <a:latin typeface="Calibri" pitchFamily="34" charset="0"/>
                <a:cs typeface="Angsana New" pitchFamily="18" charset="-34"/>
              </a:rPr>
              <a:t>Nr</a:t>
            </a:r>
            <a:r>
              <a:rPr lang="nb-NO" sz="800" dirty="0">
                <a:latin typeface="Calibri" pitchFamily="34" charset="0"/>
                <a:cs typeface="Arial" charset="0"/>
              </a:rPr>
              <a:t>: </a:t>
            </a:r>
            <a:r>
              <a:rPr lang="nb-NO" sz="800" dirty="0" err="1">
                <a:latin typeface="Calibri" pitchFamily="34" charset="0"/>
                <a:cs typeface="Arial" charset="0"/>
              </a:rPr>
              <a:t>Aktivitetsnr</a:t>
            </a:r>
            <a:endParaRPr lang="en-US" sz="800" dirty="0">
              <a:latin typeface="Calibri" pitchFamily="34" charset="0"/>
              <a:cs typeface="Arial" charset="0"/>
            </a:endParaRPr>
          </a:p>
          <a:p>
            <a:r>
              <a:rPr lang="nb-NO" sz="800" b="1" dirty="0">
                <a:latin typeface="Calibri" pitchFamily="34" charset="0"/>
                <a:cs typeface="Angsana New" pitchFamily="18" charset="-34"/>
              </a:rPr>
              <a:t>Kode</a:t>
            </a:r>
            <a:r>
              <a:rPr lang="nb-NO" sz="800" dirty="0">
                <a:latin typeface="Calibri" pitchFamily="34" charset="0"/>
                <a:cs typeface="Arial" charset="0"/>
              </a:rPr>
              <a:t>: Kode på aktiviteten i arbeidsflyten.</a:t>
            </a:r>
            <a:endParaRPr lang="en-US" sz="800" dirty="0">
              <a:latin typeface="Calibri" pitchFamily="34" charset="0"/>
              <a:cs typeface="Arial" charset="0"/>
            </a:endParaRPr>
          </a:p>
          <a:p>
            <a:r>
              <a:rPr lang="nb-NO" sz="800" b="1" dirty="0">
                <a:latin typeface="Calibri" pitchFamily="34" charset="0"/>
                <a:cs typeface="Angsana New" pitchFamily="18" charset="-34"/>
              </a:rPr>
              <a:t>Løpedager</a:t>
            </a:r>
            <a:r>
              <a:rPr lang="nb-NO" sz="800" dirty="0">
                <a:latin typeface="Calibri" pitchFamily="34" charset="0"/>
                <a:cs typeface="Arial" charset="0"/>
              </a:rPr>
              <a:t>: Antall løpedager som skal passeres fra utførelsen av dette trinnet til neste trinn i flyten.</a:t>
            </a:r>
            <a:endParaRPr lang="en-US" sz="800" dirty="0">
              <a:latin typeface="Calibri" pitchFamily="34" charset="0"/>
              <a:cs typeface="Arial" charset="0"/>
            </a:endParaRPr>
          </a:p>
          <a:p>
            <a:r>
              <a:rPr lang="nb-NO" sz="800" b="1" dirty="0">
                <a:latin typeface="Calibri" pitchFamily="34" charset="0"/>
                <a:cs typeface="Angsana New" pitchFamily="18" charset="-34"/>
              </a:rPr>
              <a:t>Forfall</a:t>
            </a:r>
            <a:r>
              <a:rPr lang="nb-NO" sz="800" dirty="0">
                <a:latin typeface="Calibri" pitchFamily="34" charset="0"/>
                <a:cs typeface="Arial" charset="0"/>
              </a:rPr>
              <a:t>: Antall forfallsdager som skal passeres før neste forfall. Det er summen av dette feltet og Løpedager som bestemmer hvor mange dager som skal passeres fra utførelsen av dette trinnet til forfallsdatoen for neste trinn i flyten.</a:t>
            </a:r>
            <a:endParaRPr lang="en-US" sz="800" dirty="0">
              <a:latin typeface="Calibri" pitchFamily="34" charset="0"/>
              <a:cs typeface="Arial" charset="0"/>
            </a:endParaRPr>
          </a:p>
          <a:p>
            <a:r>
              <a:rPr lang="nb-NO" sz="800" b="1" dirty="0">
                <a:latin typeface="Calibri" pitchFamily="34" charset="0"/>
                <a:cs typeface="Angsana New" pitchFamily="18" charset="-34"/>
              </a:rPr>
              <a:t>Tekst</a:t>
            </a:r>
            <a:r>
              <a:rPr lang="nb-NO" sz="800" dirty="0">
                <a:latin typeface="Calibri" pitchFamily="34" charset="0"/>
                <a:cs typeface="Arial" charset="0"/>
              </a:rPr>
              <a:t>: Aktivitetens tekst (brevene/kodene)</a:t>
            </a:r>
          </a:p>
          <a:p>
            <a:r>
              <a:rPr lang="nb-NO" sz="800" dirty="0">
                <a:latin typeface="Calibri" pitchFamily="34" charset="0"/>
                <a:cs typeface="Arial" charset="0"/>
              </a:rPr>
              <a:t> </a:t>
            </a:r>
          </a:p>
          <a:p>
            <a:r>
              <a:rPr lang="nb-NO" sz="800" b="1" dirty="0">
                <a:latin typeface="Calibri" pitchFamily="34" charset="0"/>
                <a:cs typeface="Angsana New" pitchFamily="18" charset="-34"/>
              </a:rPr>
              <a:t>Opprette en ny arbeidsflyt</a:t>
            </a:r>
            <a:endParaRPr lang="en-US" sz="800" b="1" dirty="0">
              <a:latin typeface="Calibri" pitchFamily="34" charset="0"/>
              <a:cs typeface="Angsana New" pitchFamily="18" charset="-34"/>
            </a:endParaRPr>
          </a:p>
          <a:p>
            <a:r>
              <a:rPr lang="nb-NO" sz="800" dirty="0">
                <a:latin typeface="Calibri" pitchFamily="34" charset="0"/>
                <a:cs typeface="Arial" charset="0"/>
              </a:rPr>
              <a:t>1.        Når man skal lage en arbeidsflyt, trykker man først på ’Ny’. </a:t>
            </a:r>
            <a:endParaRPr lang="en-US" sz="800" dirty="0">
              <a:latin typeface="Calibri" pitchFamily="34" charset="0"/>
              <a:cs typeface="Arial" charset="0"/>
            </a:endParaRPr>
          </a:p>
          <a:p>
            <a:r>
              <a:rPr lang="nb-NO" sz="800" dirty="0">
                <a:latin typeface="Calibri" pitchFamily="34" charset="0"/>
                <a:cs typeface="Arial" charset="0"/>
              </a:rPr>
              <a:t>2.        Skriv inn nummer på arbeidsflyten ved Type, f. eks 888. </a:t>
            </a:r>
            <a:endParaRPr lang="en-US" sz="800" dirty="0">
              <a:latin typeface="Calibri" pitchFamily="34" charset="0"/>
              <a:cs typeface="Arial" charset="0"/>
            </a:endParaRPr>
          </a:p>
          <a:p>
            <a:r>
              <a:rPr lang="nb-NO" sz="800" dirty="0">
                <a:latin typeface="Calibri" pitchFamily="34" charset="0"/>
                <a:cs typeface="Arial" charset="0"/>
              </a:rPr>
              <a:t>3.        Trykker &lt;TAB&gt; hvor vi kommer til firkanten for ’Stopp auto ved innbetaling’. Huk av hvis du ønsker dette.</a:t>
            </a:r>
            <a:endParaRPr lang="en-US" sz="800" dirty="0">
              <a:latin typeface="Calibri" pitchFamily="34" charset="0"/>
              <a:cs typeface="Arial" charset="0"/>
            </a:endParaRPr>
          </a:p>
          <a:p>
            <a:r>
              <a:rPr lang="nb-NO" sz="800" dirty="0">
                <a:latin typeface="Calibri" pitchFamily="34" charset="0"/>
                <a:cs typeface="Arial" charset="0"/>
              </a:rPr>
              <a:t>4.        Videre settes tekst inn for arbeidsflyten.</a:t>
            </a:r>
            <a:endParaRPr lang="en-US" sz="800" dirty="0">
              <a:latin typeface="Calibri" pitchFamily="34" charset="0"/>
              <a:cs typeface="Arial" charset="0"/>
            </a:endParaRPr>
          </a:p>
          <a:p>
            <a:r>
              <a:rPr lang="nb-NO" sz="800" dirty="0">
                <a:latin typeface="Calibri" pitchFamily="34" charset="0"/>
                <a:cs typeface="Arial" charset="0"/>
              </a:rPr>
              <a:t>5.        Videre dobbeltklikker du på brevene og kodene som skal være med i arbeidsflyten i riktig rekkefølge. Da legger de seg i listboksen over.</a:t>
            </a:r>
            <a:endParaRPr lang="en-US" sz="800" dirty="0">
              <a:latin typeface="Calibri" pitchFamily="34" charset="0"/>
              <a:cs typeface="Arial" charset="0"/>
            </a:endParaRPr>
          </a:p>
          <a:p>
            <a:r>
              <a:rPr lang="nb-NO" sz="800" dirty="0">
                <a:latin typeface="Calibri" pitchFamily="34" charset="0"/>
                <a:cs typeface="Arial" charset="0"/>
              </a:rPr>
              <a:t>6.        Lagre arbeidsflyt med lagreknappen nå. </a:t>
            </a:r>
            <a:endParaRPr lang="en-US" sz="800" dirty="0">
              <a:latin typeface="Calibri" pitchFamily="34" charset="0"/>
              <a:cs typeface="Arial" charset="0"/>
            </a:endParaRPr>
          </a:p>
          <a:p>
            <a:r>
              <a:rPr lang="nb-NO" sz="800" b="1" dirty="0">
                <a:latin typeface="Calibri" pitchFamily="34" charset="0"/>
                <a:cs typeface="Arial" charset="0"/>
              </a:rPr>
              <a:t>NB!</a:t>
            </a:r>
            <a:r>
              <a:rPr lang="nb-NO" sz="800" dirty="0">
                <a:latin typeface="Calibri" pitchFamily="34" charset="0"/>
                <a:cs typeface="Arial" charset="0"/>
              </a:rPr>
              <a:t> Hvis man har lagt til linjene i feil rekkefølge, må man slette fra bunnen og opp pga linjenummer til venstre i listboksen. Merk linjen som skal slettes, og trykk på knappen ’Slette’ i boksen til høyre. Bekreft sletting av linje med ’Ja’. </a:t>
            </a:r>
          </a:p>
          <a:p>
            <a:r>
              <a:rPr lang="nb-NO" sz="800" dirty="0">
                <a:latin typeface="Calibri" pitchFamily="34" charset="0"/>
                <a:cs typeface="Arial" charset="0"/>
              </a:rPr>
              <a:t>1.        Når alle linjer som skal være med i arbeidsflyten er lagt til i riktig rekkefølge (sjekk linjenummer til venstre om de står i stigende rekkefølge), kan forfallsdager og løpedager legges på linjene.</a:t>
            </a:r>
            <a:endParaRPr lang="en-US" sz="800" dirty="0">
              <a:latin typeface="Calibri" pitchFamily="34" charset="0"/>
              <a:cs typeface="Arial" charset="0"/>
            </a:endParaRPr>
          </a:p>
          <a:p>
            <a:r>
              <a:rPr lang="nb-NO" sz="800" dirty="0">
                <a:latin typeface="Calibri" pitchFamily="34" charset="0"/>
                <a:cs typeface="Arial" charset="0"/>
              </a:rPr>
              <a:t>2.        Merk </a:t>
            </a:r>
            <a:r>
              <a:rPr lang="nb-NO" sz="800" dirty="0" err="1">
                <a:latin typeface="Calibri" pitchFamily="34" charset="0"/>
                <a:cs typeface="Arial" charset="0"/>
              </a:rPr>
              <a:t>èn</a:t>
            </a:r>
            <a:r>
              <a:rPr lang="nb-NO" sz="800" dirty="0">
                <a:latin typeface="Calibri" pitchFamily="34" charset="0"/>
                <a:cs typeface="Arial" charset="0"/>
              </a:rPr>
              <a:t> og en linje, sett inn ønsket forfall og løpedager, 0 hvis ingen. Lagre forfallsdager og løpedager for hver linje i boksen til høyre med knappen ’Lagre’</a:t>
            </a:r>
            <a:endParaRPr lang="en-US" sz="800" dirty="0">
              <a:latin typeface="Calibri" pitchFamily="34" charset="0"/>
              <a:cs typeface="Arial" charset="0"/>
            </a:endParaRPr>
          </a:p>
          <a:p>
            <a:endParaRPr lang="nb-NO" sz="800" dirty="0">
              <a:latin typeface="Calibri" pitchFamily="34" charset="0"/>
              <a:cs typeface="Arial" charset="0"/>
            </a:endParaRPr>
          </a:p>
          <a:p>
            <a:r>
              <a:rPr lang="nb-NO" dirty="0"/>
              <a:t>Nedenfor forklares arkfanen ”Alternativer” som kommer opp når man har satt hake på</a:t>
            </a:r>
          </a:p>
          <a:p>
            <a:r>
              <a:rPr lang="nb-NO" dirty="0"/>
              <a:t>”</a:t>
            </a:r>
            <a:r>
              <a:rPr lang="nb-NO" b="1" dirty="0"/>
              <a:t>Alternativer</a:t>
            </a:r>
            <a:r>
              <a:rPr lang="nb-NO" dirty="0"/>
              <a:t>” på arbeidsflyten.</a:t>
            </a:r>
          </a:p>
          <a:p>
            <a:r>
              <a:rPr lang="nb-NO" dirty="0"/>
              <a:t>For å bruke alternativ arbeidsflyt må du hake av for ”Alternativer”. Da vil arkfanen for alternativer</a:t>
            </a:r>
          </a:p>
          <a:p>
            <a:r>
              <a:rPr lang="nb-NO" dirty="0"/>
              <a:t>komme til syne.</a:t>
            </a:r>
          </a:p>
          <a:p>
            <a:r>
              <a:rPr lang="nb-NO" dirty="0"/>
              <a:t>Klikk på knappen for ”</a:t>
            </a:r>
            <a:r>
              <a:rPr lang="nb-NO" b="1" dirty="0"/>
              <a:t>Ny</a:t>
            </a:r>
            <a:r>
              <a:rPr lang="nb-NO" dirty="0"/>
              <a:t>” for å opprette et nytt tilfelle.</a:t>
            </a:r>
          </a:p>
          <a:p>
            <a:r>
              <a:rPr lang="nb-NO" dirty="0"/>
              <a:t>More:</a:t>
            </a:r>
          </a:p>
          <a:p>
            <a:r>
              <a:rPr lang="nb-NO" dirty="0"/>
              <a:t>Tilfelle</a:t>
            </a:r>
          </a:p>
          <a:p>
            <a:r>
              <a:rPr lang="nb-NO" dirty="0"/>
              <a:t>Om</a:t>
            </a:r>
          </a:p>
          <a:p>
            <a:r>
              <a:rPr lang="nb-NO" dirty="0"/>
              <a:t>Og</a:t>
            </a:r>
          </a:p>
          <a:p>
            <a:r>
              <a:rPr lang="nb-NO" dirty="0"/>
              <a:t>Er mindre enn</a:t>
            </a:r>
          </a:p>
          <a:p>
            <a:r>
              <a:rPr lang="nb-NO" dirty="0"/>
              <a:t>Og status er</a:t>
            </a:r>
          </a:p>
          <a:p>
            <a:r>
              <a:rPr lang="nb-NO" dirty="0"/>
              <a:t>Så utfør</a:t>
            </a:r>
          </a:p>
          <a:p>
            <a:r>
              <a:rPr lang="nb-NO" dirty="0"/>
              <a:t>Type/kode</a:t>
            </a:r>
          </a:p>
          <a:p>
            <a:r>
              <a:rPr lang="nb-NO" dirty="0"/>
              <a:t>Alternative arbeidsflyter Brukes for å kunne endre arbeidsflyten, stoppe arbeidsflyten eller</a:t>
            </a:r>
          </a:p>
          <a:p>
            <a:r>
              <a:rPr lang="nb-NO" dirty="0"/>
              <a:t>endre til en annen aktivitet underveis i arbeidsflyten ved spesielle</a:t>
            </a:r>
          </a:p>
          <a:p>
            <a:r>
              <a:rPr lang="nb-NO" dirty="0"/>
              <a:t>tilfeller. F. eks ved delbetaling.</a:t>
            </a:r>
          </a:p>
          <a:p>
            <a:r>
              <a:rPr lang="nb-NO" dirty="0"/>
              <a:t>Arbeidsflyt Side 11 av 16</a:t>
            </a:r>
          </a:p>
          <a:p>
            <a:r>
              <a:rPr lang="nb-NO" b="1" dirty="0"/>
              <a:t>Tilfelle</a:t>
            </a:r>
          </a:p>
          <a:p>
            <a:r>
              <a:rPr lang="nb-NO" dirty="0"/>
              <a:t>Skriv inn tekst for det aktuelle tilfelle der denne alternative arbeidsflyten skal tas i bruk.</a:t>
            </a:r>
          </a:p>
          <a:p>
            <a:r>
              <a:rPr lang="nb-NO" b="1" dirty="0"/>
              <a:t>Om</a:t>
            </a:r>
          </a:p>
          <a:p>
            <a:r>
              <a:rPr lang="nb-NO" dirty="0"/>
              <a:t>Velg årsak til når denne alternative arbeidsflyten skal tas i bruk.</a:t>
            </a:r>
          </a:p>
          <a:p>
            <a:r>
              <a:rPr lang="nb-NO" b="1" dirty="0"/>
              <a:t>Og</a:t>
            </a:r>
          </a:p>
          <a:p>
            <a:r>
              <a:rPr lang="nb-NO" dirty="0"/>
              <a:t>Velg en </a:t>
            </a:r>
            <a:r>
              <a:rPr lang="nb-NO" dirty="0" err="1"/>
              <a:t>tilleggsårsak</a:t>
            </a:r>
            <a:r>
              <a:rPr lang="nb-NO" dirty="0"/>
              <a:t>.</a:t>
            </a:r>
          </a:p>
          <a:p>
            <a:r>
              <a:rPr lang="nb-NO" b="1" dirty="0"/>
              <a:t>Er mindre enn</a:t>
            </a:r>
          </a:p>
          <a:p>
            <a:r>
              <a:rPr lang="nb-NO" dirty="0"/>
              <a:t>Her skrives inn prosent.</a:t>
            </a:r>
          </a:p>
          <a:p>
            <a:r>
              <a:rPr lang="nb-NO" b="1" dirty="0"/>
              <a:t>Og status er</a:t>
            </a:r>
          </a:p>
          <a:p>
            <a:r>
              <a:rPr lang="nb-NO" dirty="0"/>
              <a:t>Her skrives inn hvilken statuskode saken skal ha før dette tilfelle inntreffer.</a:t>
            </a:r>
          </a:p>
          <a:p>
            <a:r>
              <a:rPr lang="nb-NO" b="1" dirty="0"/>
              <a:t>Så utfør</a:t>
            </a:r>
          </a:p>
          <a:p>
            <a:r>
              <a:rPr lang="nb-NO" dirty="0"/>
              <a:t>Skriv inn hva som skal skje på saken om en sak tilfredsstiller kriteriene som er lagt inn over.</a:t>
            </a:r>
          </a:p>
          <a:p>
            <a:r>
              <a:rPr lang="nb-NO" b="1" dirty="0"/>
              <a:t>Type/kode</a:t>
            </a:r>
          </a:p>
          <a:p>
            <a:r>
              <a:rPr lang="nb-NO" dirty="0"/>
              <a:t>Hvis det </a:t>
            </a:r>
            <a:r>
              <a:rPr lang="nb-NO" dirty="0" err="1"/>
              <a:t>f.eks</a:t>
            </a:r>
            <a:r>
              <a:rPr lang="nb-NO" dirty="0"/>
              <a:t> har blitt lagt inn bytt arbeidsflyt i feltet over så skal koden for arbeidsflyten det skal</a:t>
            </a:r>
          </a:p>
          <a:p>
            <a:r>
              <a:rPr lang="nb-NO" dirty="0"/>
              <a:t>byttes til legges inn her.</a:t>
            </a:r>
          </a:p>
          <a:p>
            <a:r>
              <a:rPr lang="nb-NO" dirty="0"/>
              <a:t>Det er mulig å lagre flere forskjellige tilfeller. Når feltene er ferdig utfylt klikker man på ”</a:t>
            </a:r>
            <a:r>
              <a:rPr lang="nb-NO" b="1" dirty="0"/>
              <a:t>Lagre</a:t>
            </a:r>
            <a:r>
              <a:rPr lang="nb-NO" dirty="0"/>
              <a:t>” og</a:t>
            </a:r>
          </a:p>
          <a:p>
            <a:r>
              <a:rPr lang="nb-NO" dirty="0"/>
              <a:t>alternativet vil legges i liste høyre.</a:t>
            </a:r>
          </a:p>
          <a:p>
            <a:r>
              <a:rPr lang="nb-NO" dirty="0"/>
              <a:t>Hvis en ønsker å slette et tilfelle, markerer man det i listen til høyre og klikker på ”</a:t>
            </a:r>
            <a:r>
              <a:rPr lang="nb-NO" b="1" dirty="0"/>
              <a:t>Slette</a:t>
            </a:r>
            <a:r>
              <a:rPr lang="nb-NO" dirty="0"/>
              <a:t>”.</a:t>
            </a:r>
            <a:r>
              <a:rPr lang="nb-NO" b="1" dirty="0"/>
              <a:t> Tilfelle</a:t>
            </a:r>
          </a:p>
          <a:p>
            <a:r>
              <a:rPr lang="nb-NO" dirty="0"/>
              <a:t>Skriv inn tekst for det aktuelle tilfelle der denne alternative arbeidsflyten skal tas i bruk.</a:t>
            </a:r>
          </a:p>
          <a:p>
            <a:r>
              <a:rPr lang="nb-NO" b="1" dirty="0"/>
              <a:t>Om</a:t>
            </a:r>
          </a:p>
          <a:p>
            <a:r>
              <a:rPr lang="nb-NO" dirty="0"/>
              <a:t>Velg årsak til når denne alternative arbeidsflyten skal tas i bruk.</a:t>
            </a:r>
          </a:p>
          <a:p>
            <a:r>
              <a:rPr lang="nb-NO" b="1" dirty="0"/>
              <a:t>Og</a:t>
            </a:r>
          </a:p>
          <a:p>
            <a:r>
              <a:rPr lang="nb-NO" dirty="0"/>
              <a:t>Velg en </a:t>
            </a:r>
            <a:r>
              <a:rPr lang="nb-NO" dirty="0" err="1"/>
              <a:t>tilleggsårsak</a:t>
            </a:r>
            <a:r>
              <a:rPr lang="nb-NO" dirty="0"/>
              <a:t>.</a:t>
            </a:r>
          </a:p>
          <a:p>
            <a:r>
              <a:rPr lang="nb-NO" b="1" dirty="0"/>
              <a:t>Er mindre enn</a:t>
            </a:r>
          </a:p>
          <a:p>
            <a:r>
              <a:rPr lang="nb-NO" dirty="0"/>
              <a:t>Her skrives inn prosent.</a:t>
            </a:r>
          </a:p>
          <a:p>
            <a:r>
              <a:rPr lang="nb-NO" b="1" dirty="0"/>
              <a:t>Og status er</a:t>
            </a:r>
          </a:p>
          <a:p>
            <a:r>
              <a:rPr lang="nb-NO" dirty="0"/>
              <a:t>Her skrives inn hvilken statuskode saken skal ha før dette tilfelle inntreffer.</a:t>
            </a:r>
          </a:p>
          <a:p>
            <a:r>
              <a:rPr lang="nb-NO" b="1" dirty="0"/>
              <a:t>Så utfør</a:t>
            </a:r>
          </a:p>
          <a:p>
            <a:r>
              <a:rPr lang="nb-NO" dirty="0"/>
              <a:t>Skriv inn hva som skal skje på saken om en sak tilfredsstiller kriteriene som er lagt inn over.</a:t>
            </a:r>
          </a:p>
          <a:p>
            <a:r>
              <a:rPr lang="nb-NO" b="1" dirty="0"/>
              <a:t>Type/kode</a:t>
            </a:r>
          </a:p>
          <a:p>
            <a:r>
              <a:rPr lang="nb-NO" dirty="0"/>
              <a:t>Hvis det </a:t>
            </a:r>
            <a:r>
              <a:rPr lang="nb-NO" dirty="0" err="1"/>
              <a:t>f.eks</a:t>
            </a:r>
            <a:r>
              <a:rPr lang="nb-NO" dirty="0"/>
              <a:t> har blitt lagt inn bytt arbeidsflyt i feltet over så skal koden for arbeidsflyten det skal</a:t>
            </a:r>
          </a:p>
          <a:p>
            <a:r>
              <a:rPr lang="nb-NO" dirty="0"/>
              <a:t>byttes til legges inn her.</a:t>
            </a:r>
          </a:p>
          <a:p>
            <a:r>
              <a:rPr lang="nb-NO" dirty="0"/>
              <a:t>Det er mulig å lagre flere forskjellige tilfeller. Når feltene er ferdig utfylt klikker man på ”</a:t>
            </a:r>
            <a:r>
              <a:rPr lang="nb-NO" b="1" dirty="0"/>
              <a:t>Lagre</a:t>
            </a:r>
            <a:r>
              <a:rPr lang="nb-NO" dirty="0"/>
              <a:t>” og</a:t>
            </a:r>
          </a:p>
          <a:p>
            <a:r>
              <a:rPr lang="nb-NO" dirty="0"/>
              <a:t>alternativet vil legges i liste høyre.</a:t>
            </a:r>
          </a:p>
          <a:p>
            <a:r>
              <a:rPr lang="nb-NO" dirty="0"/>
              <a:t>Hvis en ønsker å slette et tilfelle, markerer man det i listen til høyre og klikker på ”</a:t>
            </a:r>
            <a:r>
              <a:rPr lang="nb-NO" b="1" dirty="0"/>
              <a:t>Slette</a:t>
            </a:r>
            <a:r>
              <a:rPr lang="nb-NO" dirty="0"/>
              <a:t>”.</a:t>
            </a:r>
            <a:endParaRPr lang="nb-NO" sz="800" dirty="0">
              <a:latin typeface="Calibri" pitchFamily="34" charset="0"/>
              <a:cs typeface="Arial" charset="0"/>
            </a:endParaRPr>
          </a:p>
        </p:txBody>
      </p:sp>
    </p:spTree>
    <p:extLst>
      <p:ext uri="{BB962C8B-B14F-4D97-AF65-F5344CB8AC3E}">
        <p14:creationId xmlns:p14="http://schemas.microsoft.com/office/powerpoint/2010/main" val="2517799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12700">
            <a:miter lim="800000"/>
            <a:headEnd type="none" w="sm" len="sm"/>
            <a:tailEnd type="none" w="sm" len="sm"/>
          </a:ln>
        </p:spPr>
        <p:txBody>
          <a:bodyPr/>
          <a:lstStyle/>
          <a:p>
            <a:fld id="{F0AFADED-69F9-4AA0-9B9A-B328EE5AC8EF}" type="slidenum">
              <a:rPr lang="nb-NO" smtClean="0">
                <a:latin typeface="Calibri" pitchFamily="34" charset="0"/>
              </a:rPr>
              <a:pPr/>
              <a:t>34</a:t>
            </a:fld>
            <a:endParaRPr lang="nb-NO" dirty="0" smtClean="0">
              <a:latin typeface="Calibri"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a:buFontTx/>
              <a:buNone/>
            </a:pPr>
            <a:r>
              <a:rPr lang="nb-NO" dirty="0" smtClean="0">
                <a:latin typeface="Calibri" pitchFamily="34" charset="0"/>
                <a:cs typeface="Times New Roman" pitchFamily="18" charset="0"/>
              </a:rPr>
              <a:t>Bytte</a:t>
            </a:r>
            <a:r>
              <a:rPr lang="nb-NO" baseline="0" dirty="0" smtClean="0">
                <a:latin typeface="Calibri" pitchFamily="34" charset="0"/>
                <a:cs typeface="Times New Roman" pitchFamily="18" charset="0"/>
              </a:rPr>
              <a:t> bilde</a:t>
            </a:r>
            <a:endParaRPr lang="nb-NO" dirty="0" smtClean="0">
              <a:latin typeface="Calibri" pitchFamily="34" charset="0"/>
              <a:cs typeface="Times New Roman" pitchFamily="18" charset="0"/>
            </a:endParaRPr>
          </a:p>
        </p:txBody>
      </p:sp>
    </p:spTree>
    <p:extLst>
      <p:ext uri="{BB962C8B-B14F-4D97-AF65-F5344CB8AC3E}">
        <p14:creationId xmlns:p14="http://schemas.microsoft.com/office/powerpoint/2010/main" val="1180303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12700">
            <a:miter lim="800000"/>
            <a:headEnd type="none" w="sm" len="sm"/>
            <a:tailEnd type="none" w="sm" len="sm"/>
          </a:ln>
        </p:spPr>
        <p:txBody>
          <a:bodyPr/>
          <a:lstStyle/>
          <a:p>
            <a:fld id="{09845D78-23AB-40C2-9F45-12E68D159A20}" type="slidenum">
              <a:rPr lang="nb-NO" smtClean="0">
                <a:latin typeface="Calibri" pitchFamily="34" charset="0"/>
              </a:rPr>
              <a:pPr/>
              <a:t>35</a:t>
            </a:fld>
            <a:endParaRPr lang="nb-NO" dirty="0" smtClean="0">
              <a:latin typeface="Calibri"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r>
              <a:rPr lang="nb-NO" dirty="0" smtClean="0">
                <a:latin typeface="Calibri" pitchFamily="34" charset="0"/>
                <a:cs typeface="Arial" charset="0"/>
              </a:rPr>
              <a:t>Stopp arbeidsflyt og flere andre muligheter du har når du legger inn en tvistekode på et bilag i saksregistreringsbildet.</a:t>
            </a:r>
          </a:p>
          <a:p>
            <a:endParaRPr lang="nb-NO" dirty="0" smtClean="0">
              <a:latin typeface="Calibri" pitchFamily="34" charset="0"/>
              <a:cs typeface="Arial" charset="0"/>
            </a:endParaRPr>
          </a:p>
          <a:p>
            <a:r>
              <a:rPr lang="nb-NO" dirty="0" smtClean="0">
                <a:effectLst/>
              </a:rPr>
              <a:t>En tvistekode kan utføre diverse aktiviteter på en sak/faktura. klikk på Ny for å registrere en tvistekode. Lagre når du er ferdig.</a:t>
            </a:r>
          </a:p>
          <a:p>
            <a:r>
              <a:rPr lang="nb-NO" dirty="0" smtClean="0">
                <a:effectLst/>
              </a:rPr>
              <a:t>En tvistekode registreres på bilagsnivå i bilagsregistreringsbildet. (Gjøres ved å dobbeltklikke på selve bilaget)</a:t>
            </a:r>
          </a:p>
          <a:p>
            <a:r>
              <a:rPr lang="nb-NO" b="1" dirty="0"/>
              <a:t>Tvistekode</a:t>
            </a:r>
          </a:p>
          <a:p>
            <a:r>
              <a:rPr lang="nb-NO" dirty="0"/>
              <a:t>Hver tvistekode får et tresifret nummer.</a:t>
            </a:r>
          </a:p>
          <a:p>
            <a:r>
              <a:rPr lang="nb-NO" b="1" dirty="0"/>
              <a:t>Tekst</a:t>
            </a:r>
          </a:p>
          <a:p>
            <a:r>
              <a:rPr lang="nb-NO" dirty="0"/>
              <a:t>Beskrivelse av kode, (hvilken </a:t>
            </a:r>
            <a:r>
              <a:rPr lang="nb-NO" dirty="0" err="1"/>
              <a:t>tpe</a:t>
            </a:r>
            <a:r>
              <a:rPr lang="nb-NO" dirty="0"/>
              <a:t> innsigelse skyldner har fremmet)</a:t>
            </a:r>
          </a:p>
          <a:p>
            <a:r>
              <a:rPr lang="nb-NO" b="1" dirty="0"/>
              <a:t>Forfall</a:t>
            </a:r>
          </a:p>
          <a:p>
            <a:r>
              <a:rPr lang="nb-NO" dirty="0"/>
              <a:t>Evt. antall forfallsdager på saken, (fra dagens dato og frem til neste aksjon i arbeidsflyten)</a:t>
            </a:r>
          </a:p>
          <a:p>
            <a:r>
              <a:rPr lang="nb-NO" b="1" dirty="0"/>
              <a:t>Arbeidsflyt</a:t>
            </a:r>
          </a:p>
          <a:p>
            <a:r>
              <a:rPr lang="nb-NO" dirty="0"/>
              <a:t>Mulighet for å registrere kode for arbeidsflyt.</a:t>
            </a:r>
          </a:p>
          <a:p>
            <a:r>
              <a:rPr lang="nb-NO" b="1" dirty="0"/>
              <a:t>Stopp arbeidsflyt</a:t>
            </a:r>
          </a:p>
          <a:p>
            <a:r>
              <a:rPr lang="nb-NO" dirty="0"/>
              <a:t>Stopper alle arbeidsflyter på saken.</a:t>
            </a:r>
          </a:p>
          <a:p>
            <a:r>
              <a:rPr lang="nb-NO" b="1" dirty="0"/>
              <a:t>Ekskludere krav til skyldner i brev</a:t>
            </a:r>
          </a:p>
          <a:p>
            <a:r>
              <a:rPr lang="nb-NO" dirty="0"/>
              <a:t>Utelater kravet som det er fremmet innsigelse til i brevutskrift til skyldner, men ikke på selve saken.</a:t>
            </a:r>
          </a:p>
          <a:p>
            <a:endParaRPr lang="nb-NO" dirty="0"/>
          </a:p>
          <a:p>
            <a:r>
              <a:rPr lang="nb-NO" b="1" dirty="0"/>
              <a:t>Betaling ikke tillatt</a:t>
            </a:r>
          </a:p>
          <a:p>
            <a:r>
              <a:rPr lang="nb-NO" dirty="0"/>
              <a:t>Innbetaling vil ikke bli ført mot kravet som er tvistekodet.</a:t>
            </a:r>
          </a:p>
          <a:p>
            <a:r>
              <a:rPr lang="nb-NO" b="1" dirty="0"/>
              <a:t>Informer kreditor pr e-post</a:t>
            </a:r>
          </a:p>
          <a:p>
            <a:r>
              <a:rPr lang="nb-NO" dirty="0"/>
              <a:t>Kreditor får informasjon pr e-post om innsigelse.</a:t>
            </a:r>
          </a:p>
          <a:p>
            <a:r>
              <a:rPr lang="nb-NO" b="1" dirty="0"/>
              <a:t>Informer kreditor pr web</a:t>
            </a:r>
          </a:p>
          <a:p>
            <a:r>
              <a:rPr lang="nb-NO" dirty="0"/>
              <a:t>Kreditor får informasjon pr web om innsigelse.</a:t>
            </a:r>
          </a:p>
          <a:p>
            <a:r>
              <a:rPr lang="nb-NO" dirty="0"/>
              <a:t>Tvistekoder Side 3 av 3</a:t>
            </a:r>
          </a:p>
          <a:p>
            <a:r>
              <a:rPr lang="nb-NO" dirty="0"/>
              <a:t>file:///</a:t>
            </a:r>
            <a:r>
              <a:rPr lang="nb-NO" b="1" dirty="0"/>
              <a:t>Betaling ikke tillatt</a:t>
            </a:r>
          </a:p>
          <a:p>
            <a:r>
              <a:rPr lang="nb-NO" dirty="0"/>
              <a:t>Innbetaling vil ikke bli ført mot kravet som er tvistekodet.</a:t>
            </a:r>
          </a:p>
          <a:p>
            <a:r>
              <a:rPr lang="nb-NO" b="1" dirty="0"/>
              <a:t>Informer kreditor pr e-post</a:t>
            </a:r>
          </a:p>
          <a:p>
            <a:r>
              <a:rPr lang="nb-NO" dirty="0"/>
              <a:t>Kreditor får informasjon pr e-post om innsigelse.</a:t>
            </a:r>
          </a:p>
          <a:p>
            <a:r>
              <a:rPr lang="nb-NO" b="1" dirty="0"/>
              <a:t>Informer kreditor pr web</a:t>
            </a:r>
          </a:p>
          <a:p>
            <a:r>
              <a:rPr lang="nb-NO" dirty="0"/>
              <a:t>Kreditor får informasjon pr web om innsigelse.</a:t>
            </a:r>
          </a:p>
          <a:p>
            <a:r>
              <a:rPr lang="nb-NO" dirty="0"/>
              <a:t>Tvistekoder Side 3 av 3</a:t>
            </a:r>
          </a:p>
        </p:txBody>
      </p:sp>
    </p:spTree>
    <p:extLst>
      <p:ext uri="{BB962C8B-B14F-4D97-AF65-F5344CB8AC3E}">
        <p14:creationId xmlns:p14="http://schemas.microsoft.com/office/powerpoint/2010/main" val="2745622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12700">
            <a:miter lim="800000"/>
            <a:headEnd type="none" w="sm" len="sm"/>
            <a:tailEnd type="none" w="sm" len="sm"/>
          </a:ln>
        </p:spPr>
        <p:txBody>
          <a:bodyPr/>
          <a:lstStyle/>
          <a:p>
            <a:fld id="{4847A0F3-D047-4C23-8DF7-2876DF695CDB}" type="slidenum">
              <a:rPr lang="nb-NO" smtClean="0">
                <a:latin typeface="Calibri" pitchFamily="34" charset="0"/>
              </a:rPr>
              <a:pPr/>
              <a:t>36</a:t>
            </a:fld>
            <a:endParaRPr lang="nb-NO" dirty="0" smtClean="0">
              <a:latin typeface="Calibri" pitchFamily="34"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p:spPr>
        <p:txBody>
          <a:bodyPr/>
          <a:lstStyle/>
          <a:p>
            <a:r>
              <a:rPr lang="nb-NO" dirty="0" smtClean="0">
                <a:latin typeface="Calibri" pitchFamily="34" charset="0"/>
                <a:cs typeface="Arial" charset="0"/>
              </a:rPr>
              <a:t>Her vedlikeholder du valutakurser som er aktuelle. Du må legge inn NOK og kurs 1,0000 selv om du ikke har modulen Utland for at dine saker skal fungere i Procasso. </a:t>
            </a:r>
            <a:endParaRPr lang="en-US" dirty="0" smtClean="0">
              <a:latin typeface="Calibri" pitchFamily="34" charset="0"/>
              <a:cs typeface="Arial" charset="0"/>
            </a:endParaRPr>
          </a:p>
          <a:p>
            <a:endParaRPr lang="nb-NO" dirty="0" smtClean="0">
              <a:latin typeface="Calibri" pitchFamily="34" charset="0"/>
              <a:cs typeface="Arial" charset="0"/>
            </a:endParaRPr>
          </a:p>
        </p:txBody>
      </p:sp>
    </p:spTree>
    <p:extLst>
      <p:ext uri="{BB962C8B-B14F-4D97-AF65-F5344CB8AC3E}">
        <p14:creationId xmlns:p14="http://schemas.microsoft.com/office/powerpoint/2010/main" val="4133471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12700">
            <a:miter lim="800000"/>
            <a:headEnd type="none" w="sm" len="sm"/>
            <a:tailEnd type="none" w="sm" len="sm"/>
          </a:ln>
        </p:spPr>
        <p:txBody>
          <a:bodyPr/>
          <a:lstStyle/>
          <a:p>
            <a:fld id="{ABD46D64-CB5D-4FD6-994D-600BB30DF089}" type="slidenum">
              <a:rPr lang="nb-NO" smtClean="0">
                <a:latin typeface="Calibri" pitchFamily="34" charset="0"/>
              </a:rPr>
              <a:pPr/>
              <a:t>37</a:t>
            </a:fld>
            <a:endParaRPr lang="nb-NO" dirty="0" smtClean="0">
              <a:latin typeface="Calibri" pitchFamily="34"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p:spPr>
        <p:txBody>
          <a:bodyPr/>
          <a:lstStyle/>
          <a:p>
            <a:r>
              <a:rPr lang="nb-NO" dirty="0" smtClean="0">
                <a:latin typeface="Calibri" pitchFamily="34" charset="0"/>
                <a:cs typeface="Arial" charset="0"/>
              </a:rPr>
              <a:t>På land setter du opp standard språk, valuta og renteberegning på respektive land. Du må lage NO med NOR som språk, og NOK som valuta selv om du ikke har modulen Utland for at dine saker skal fungere i Procasso.. Renteinfoen blir foreløpig ikke benyttet. </a:t>
            </a:r>
          </a:p>
        </p:txBody>
      </p:sp>
    </p:spTree>
    <p:extLst>
      <p:ext uri="{BB962C8B-B14F-4D97-AF65-F5344CB8AC3E}">
        <p14:creationId xmlns:p14="http://schemas.microsoft.com/office/powerpoint/2010/main" val="2004129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12700">
            <a:miter lim="800000"/>
            <a:headEnd type="none" w="sm" len="sm"/>
            <a:tailEnd type="none" w="sm" len="sm"/>
          </a:ln>
        </p:spPr>
        <p:txBody>
          <a:bodyPr/>
          <a:lstStyle/>
          <a:p>
            <a:fld id="{4E057400-58A5-4FCA-8C4A-2D480B157D03}" type="slidenum">
              <a:rPr lang="nb-NO" smtClean="0">
                <a:latin typeface="Calibri" pitchFamily="34" charset="0"/>
              </a:rPr>
              <a:pPr/>
              <a:t>38</a:t>
            </a:fld>
            <a:endParaRPr lang="nb-NO" dirty="0" smtClean="0">
              <a:latin typeface="Calibri" pitchFamily="34"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p:spPr>
        <p:txBody>
          <a:bodyPr/>
          <a:lstStyle/>
          <a:p>
            <a:r>
              <a:rPr lang="nb-NO" dirty="0" smtClean="0">
                <a:latin typeface="Calibri" pitchFamily="34" charset="0"/>
                <a:cs typeface="Arial" charset="0"/>
              </a:rPr>
              <a:t>Her angis stien til der hvor brevene til respektive språk gjenfinnes. Procasso og Utlands-modulen har støtte for  flerspråklige utskrifter. Du må angi NO og stien til </a:t>
            </a:r>
            <a:r>
              <a:rPr lang="nb-NO" dirty="0" err="1" smtClean="0">
                <a:latin typeface="Calibri" pitchFamily="34" charset="0"/>
                <a:cs typeface="Arial" charset="0"/>
              </a:rPr>
              <a:t>brevmalene</a:t>
            </a:r>
            <a:r>
              <a:rPr lang="nb-NO" dirty="0" smtClean="0">
                <a:latin typeface="Calibri" pitchFamily="34" charset="0"/>
                <a:cs typeface="Arial" charset="0"/>
              </a:rPr>
              <a:t> dine selv om du ikke har modulen Utland. Du skal angi samme sti som du tidligere har lagt inn på firmaopplysninger. </a:t>
            </a:r>
          </a:p>
          <a:p>
            <a:r>
              <a:rPr lang="nb-NO" dirty="0" smtClean="0">
                <a:latin typeface="Calibri" pitchFamily="34" charset="0"/>
                <a:cs typeface="Arial" charset="0"/>
              </a:rPr>
              <a:t>På debitor/kreditor angir du hvilket språk som ønskes i brevene. På koderegisteret angir du på brevet om det er til debitor eller kreditor slik at vi sjekker mot språkvalget på riktig type mottaker av brevet. </a:t>
            </a:r>
          </a:p>
        </p:txBody>
      </p:sp>
    </p:spTree>
    <p:extLst>
      <p:ext uri="{BB962C8B-B14F-4D97-AF65-F5344CB8AC3E}">
        <p14:creationId xmlns:p14="http://schemas.microsoft.com/office/powerpoint/2010/main" val="2717780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12700">
            <a:miter lim="800000"/>
            <a:headEnd type="none" w="sm" len="sm"/>
            <a:tailEnd type="none" w="sm" len="sm"/>
          </a:ln>
        </p:spPr>
        <p:txBody>
          <a:bodyPr/>
          <a:lstStyle/>
          <a:p>
            <a:fld id="{C1300072-9245-4A8F-8F66-9DDE363A7F59}" type="slidenum">
              <a:rPr lang="nb-NO" smtClean="0">
                <a:latin typeface="Calibri" pitchFamily="34" charset="0"/>
              </a:rPr>
              <a:pPr/>
              <a:t>39</a:t>
            </a:fld>
            <a:endParaRPr lang="nb-NO" dirty="0" smtClean="0">
              <a:latin typeface="Calibri" pitchFamily="34" charset="0"/>
            </a:endParaRPr>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p:spPr>
        <p:txBody>
          <a:bodyPr/>
          <a:lstStyle/>
          <a:p>
            <a:r>
              <a:rPr lang="nb-NO" dirty="0" smtClean="0">
                <a:latin typeface="Calibri" pitchFamily="34" charset="0"/>
                <a:cs typeface="Arial" charset="0"/>
              </a:rPr>
              <a:t>Trykk ’Ny’ og sett inn dato 01.01.15 med 2,25% som er de overskytende fra 7%. Når det da kommer ny renteendring, ca hvert halvår, settes den inn i tabellen på samme måte. Hvis du har konverterte saker og/eller beregner omkostningsrenter må rutinen Renteendring også kjøres.</a:t>
            </a:r>
            <a:endParaRPr lang="en-US" dirty="0" smtClean="0">
              <a:latin typeface="Calibri" pitchFamily="34" charset="0"/>
              <a:cs typeface="Arial" charset="0"/>
            </a:endParaRPr>
          </a:p>
          <a:p>
            <a:endParaRPr lang="nb-NO" dirty="0" smtClean="0">
              <a:latin typeface="Calibri" pitchFamily="34" charset="0"/>
              <a:cs typeface="Arial" charset="0"/>
            </a:endParaRPr>
          </a:p>
        </p:txBody>
      </p:sp>
    </p:spTree>
    <p:extLst>
      <p:ext uri="{BB962C8B-B14F-4D97-AF65-F5344CB8AC3E}">
        <p14:creationId xmlns:p14="http://schemas.microsoft.com/office/powerpoint/2010/main" val="792571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12700">
            <a:miter lim="800000"/>
            <a:headEnd type="none" w="sm" len="sm"/>
            <a:tailEnd type="none" w="sm" len="sm"/>
          </a:ln>
        </p:spPr>
        <p:txBody>
          <a:bodyPr/>
          <a:lstStyle/>
          <a:p>
            <a:fld id="{4E371AC6-CE39-4F7A-9E71-6C0E77EFB8A2}" type="slidenum">
              <a:rPr lang="nb-NO" smtClean="0">
                <a:latin typeface="Calibri" pitchFamily="34" charset="0"/>
              </a:rPr>
              <a:pPr/>
              <a:t>40</a:t>
            </a:fld>
            <a:endParaRPr lang="nb-NO" dirty="0" smtClean="0">
              <a:latin typeface="Calibri"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nb-NO" dirty="0" smtClean="0">
              <a:latin typeface="Calibri" pitchFamily="34" charset="0"/>
              <a:cs typeface="Arial" charset="0"/>
            </a:endParaRPr>
          </a:p>
        </p:txBody>
      </p:sp>
    </p:spTree>
    <p:extLst>
      <p:ext uri="{BB962C8B-B14F-4D97-AF65-F5344CB8AC3E}">
        <p14:creationId xmlns:p14="http://schemas.microsoft.com/office/powerpoint/2010/main" val="169545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smtClean="0"/>
              <a:t>Før</a:t>
            </a:r>
            <a:r>
              <a:rPr lang="nb-NO" b="0" baseline="0" dirty="0" smtClean="0"/>
              <a:t> vi starter:</a:t>
            </a:r>
          </a:p>
          <a:p>
            <a:r>
              <a:rPr lang="nb-NO" b="0" baseline="0" dirty="0" smtClean="0"/>
              <a:t>Praktiske ting som lunsj og pauser.</a:t>
            </a:r>
          </a:p>
          <a:p>
            <a:r>
              <a:rPr lang="nb-NO" b="0" baseline="0" dirty="0" smtClean="0"/>
              <a:t>Hvor lenge holder vi på i dag ?</a:t>
            </a:r>
          </a:p>
          <a:p>
            <a:endParaRPr lang="nb-NO" b="0" dirty="0"/>
          </a:p>
        </p:txBody>
      </p:sp>
      <p:sp>
        <p:nvSpPr>
          <p:cNvPr id="4" name="Plassholder for lysbildenummer 3"/>
          <p:cNvSpPr>
            <a:spLocks noGrp="1"/>
          </p:cNvSpPr>
          <p:nvPr>
            <p:ph type="sldNum" sz="quarter" idx="10"/>
          </p:nvPr>
        </p:nvSpPr>
        <p:spPr/>
        <p:txBody>
          <a:bodyPr/>
          <a:lstStyle/>
          <a:p>
            <a:fld id="{E52888F3-48F0-4ECC-A1BD-03DAE5E2AFCB}" type="slidenum">
              <a:rPr lang="nb-NO" smtClean="0"/>
              <a:t>4</a:t>
            </a:fld>
            <a:endParaRPr lang="nb-NO"/>
          </a:p>
        </p:txBody>
      </p:sp>
    </p:spTree>
    <p:extLst>
      <p:ext uri="{BB962C8B-B14F-4D97-AF65-F5344CB8AC3E}">
        <p14:creationId xmlns:p14="http://schemas.microsoft.com/office/powerpoint/2010/main" val="3221127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12700">
            <a:miter lim="800000"/>
            <a:headEnd type="none" w="sm" len="sm"/>
            <a:tailEnd type="none" w="sm" len="sm"/>
          </a:ln>
        </p:spPr>
        <p:txBody>
          <a:bodyPr/>
          <a:lstStyle/>
          <a:p>
            <a:fld id="{5E789909-0299-4163-8C5C-583C40327A69}" type="slidenum">
              <a:rPr lang="nb-NO" smtClean="0">
                <a:latin typeface="Calibri" pitchFamily="34" charset="0"/>
              </a:rPr>
              <a:pPr/>
              <a:t>41</a:t>
            </a:fld>
            <a:endParaRPr lang="nb-NO" dirty="0" smtClean="0">
              <a:latin typeface="Calibri" pitchFamily="34" charset="0"/>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p:spPr>
        <p:txBody>
          <a:bodyPr/>
          <a:lstStyle/>
          <a:p>
            <a:r>
              <a:rPr lang="nb-NO" dirty="0"/>
              <a:t>For at posteringslisten i Predator skal fungere må du legge inn de kontonummer og navn som du</a:t>
            </a:r>
          </a:p>
          <a:p>
            <a:r>
              <a:rPr lang="nb-NO" dirty="0"/>
              <a:t>har definert på koderegistertet.</a:t>
            </a:r>
          </a:p>
          <a:p>
            <a:r>
              <a:rPr lang="nb-NO" dirty="0"/>
              <a:t>More:</a:t>
            </a:r>
          </a:p>
          <a:p>
            <a:r>
              <a:rPr lang="nb-NO" dirty="0"/>
              <a:t>Kontonummer</a:t>
            </a:r>
          </a:p>
          <a:p>
            <a:r>
              <a:rPr lang="nb-NO" dirty="0"/>
              <a:t>Spesifiseres</a:t>
            </a:r>
          </a:p>
          <a:p>
            <a:r>
              <a:rPr lang="nb-NO" dirty="0"/>
              <a:t>Summer konto</a:t>
            </a:r>
          </a:p>
          <a:p>
            <a:r>
              <a:rPr lang="nb-NO" dirty="0"/>
              <a:t>Ta med i posteringsliste</a:t>
            </a:r>
          </a:p>
          <a:p>
            <a:r>
              <a:rPr lang="nb-NO" dirty="0" err="1"/>
              <a:t>Mvapliktig</a:t>
            </a:r>
            <a:endParaRPr lang="nb-NO" dirty="0"/>
          </a:p>
          <a:p>
            <a:r>
              <a:rPr lang="nb-NO" dirty="0"/>
              <a:t>Kontoplan Side 2 av 3</a:t>
            </a:r>
          </a:p>
          <a:p>
            <a:r>
              <a:rPr lang="nb-NO" dirty="0"/>
              <a:t>file:///C:/ For at posteringslisten i Predator skal fungere må du legge inn de kontonummer og navn som du</a:t>
            </a:r>
          </a:p>
          <a:p>
            <a:r>
              <a:rPr lang="nb-NO" dirty="0"/>
              <a:t>har definert på koderegistertet.</a:t>
            </a:r>
          </a:p>
          <a:p>
            <a:r>
              <a:rPr lang="nb-NO" dirty="0"/>
              <a:t>More:</a:t>
            </a:r>
          </a:p>
          <a:p>
            <a:r>
              <a:rPr lang="nb-NO" dirty="0"/>
              <a:t>Kontonummer</a:t>
            </a:r>
          </a:p>
          <a:p>
            <a:r>
              <a:rPr lang="nb-NO" dirty="0"/>
              <a:t>Spesifiseres</a:t>
            </a:r>
          </a:p>
          <a:p>
            <a:r>
              <a:rPr lang="nb-NO" dirty="0"/>
              <a:t>Summer konto</a:t>
            </a:r>
          </a:p>
          <a:p>
            <a:r>
              <a:rPr lang="nb-NO" dirty="0"/>
              <a:t>Ta med i posteringsliste</a:t>
            </a:r>
          </a:p>
          <a:p>
            <a:r>
              <a:rPr lang="nb-NO" dirty="0" err="1"/>
              <a:t>Mvapliktig</a:t>
            </a:r>
            <a:endParaRPr lang="nb-NO" dirty="0"/>
          </a:p>
          <a:p>
            <a:r>
              <a:rPr lang="nb-NO" dirty="0"/>
              <a:t>Kontoplan Side 2 av 3</a:t>
            </a:r>
          </a:p>
          <a:p>
            <a:r>
              <a:rPr lang="nb-NO" dirty="0"/>
              <a:t> </a:t>
            </a:r>
          </a:p>
          <a:p>
            <a:r>
              <a:rPr lang="nb-NO" b="1" dirty="0"/>
              <a:t>Kontonummer</a:t>
            </a:r>
            <a:endParaRPr lang="nb-NO" dirty="0"/>
          </a:p>
          <a:p>
            <a:r>
              <a:rPr lang="nb-NO" dirty="0"/>
              <a:t>Samme kontonummer som du har i din hovedbok, eks 1030</a:t>
            </a:r>
          </a:p>
          <a:p>
            <a:r>
              <a:rPr lang="nb-NO" b="1" dirty="0"/>
              <a:t>Navn</a:t>
            </a:r>
            <a:endParaRPr lang="nb-NO" dirty="0"/>
          </a:p>
          <a:p>
            <a:r>
              <a:rPr lang="nb-NO" dirty="0"/>
              <a:t>Samme navn som du har i hovedbok, eks ”klientkonto”</a:t>
            </a:r>
          </a:p>
          <a:p>
            <a:r>
              <a:rPr lang="nb-NO" b="1" dirty="0"/>
              <a:t>Spesifiseres</a:t>
            </a:r>
            <a:endParaRPr lang="nb-NO" dirty="0"/>
          </a:p>
          <a:p>
            <a:r>
              <a:rPr lang="nb-NO" dirty="0"/>
              <a:t>Velg ja hvis konto skal spesifiseres.</a:t>
            </a:r>
          </a:p>
          <a:p>
            <a:r>
              <a:rPr lang="nb-NO" b="1" dirty="0"/>
              <a:t>Summer konto</a:t>
            </a:r>
            <a:endParaRPr lang="nb-NO" dirty="0"/>
          </a:p>
          <a:p>
            <a:r>
              <a:rPr lang="nb-NO" dirty="0"/>
              <a:t>Huk av hvis du ønsker at kontoen skal summeres på posteringsliste.</a:t>
            </a:r>
          </a:p>
          <a:p>
            <a:r>
              <a:rPr lang="nb-NO" b="1" dirty="0"/>
              <a:t>Ta med i posteringsliste</a:t>
            </a:r>
            <a:endParaRPr lang="nb-NO" dirty="0"/>
          </a:p>
          <a:p>
            <a:r>
              <a:rPr lang="nb-NO" dirty="0"/>
              <a:t>Huk av hvis du vil ha denne kontoen med på posteringsliste.</a:t>
            </a:r>
          </a:p>
          <a:p>
            <a:r>
              <a:rPr lang="nb-NO" b="1" dirty="0" err="1"/>
              <a:t>Mvapliktig</a:t>
            </a:r>
            <a:endParaRPr lang="nb-NO" dirty="0"/>
          </a:p>
          <a:p>
            <a:r>
              <a:rPr lang="nb-NO" dirty="0"/>
              <a:t>De kontoene som er </a:t>
            </a:r>
            <a:r>
              <a:rPr lang="nb-NO" dirty="0" err="1"/>
              <a:t>mvapliktig</a:t>
            </a:r>
            <a:r>
              <a:rPr lang="nb-NO" dirty="0"/>
              <a:t> skal ha hake. Bl.a. DI er avhengig av at dette stemmer.</a:t>
            </a:r>
          </a:p>
          <a:p>
            <a:r>
              <a:rPr lang="nb-NO" dirty="0"/>
              <a:t>Kontoplan Side 3 av 3</a:t>
            </a:r>
          </a:p>
          <a:p>
            <a:r>
              <a:rPr lang="nb-NO" dirty="0"/>
              <a:t> </a:t>
            </a:r>
          </a:p>
          <a:p>
            <a:endParaRPr lang="nb-NO" dirty="0" smtClean="0">
              <a:latin typeface="Calibri" pitchFamily="34" charset="0"/>
              <a:cs typeface="Arial" charset="0"/>
            </a:endParaRPr>
          </a:p>
          <a:p>
            <a:endParaRPr lang="nb-NO" dirty="0" smtClean="0">
              <a:latin typeface="Calibri" pitchFamily="34" charset="0"/>
              <a:cs typeface="Arial" charset="0"/>
            </a:endParaRPr>
          </a:p>
        </p:txBody>
      </p:sp>
    </p:spTree>
    <p:extLst>
      <p:ext uri="{BB962C8B-B14F-4D97-AF65-F5344CB8AC3E}">
        <p14:creationId xmlns:p14="http://schemas.microsoft.com/office/powerpoint/2010/main" val="616558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12700">
            <a:miter lim="800000"/>
            <a:headEnd type="none" w="sm" len="sm"/>
            <a:tailEnd type="none" w="sm" len="sm"/>
          </a:ln>
        </p:spPr>
        <p:txBody>
          <a:bodyPr/>
          <a:lstStyle/>
          <a:p>
            <a:fld id="{CC4DF6EF-8DF2-4EF3-8CBD-EB0507E94723}" type="slidenum">
              <a:rPr lang="nb-NO" smtClean="0">
                <a:latin typeface="Calibri" pitchFamily="34" charset="0"/>
              </a:rPr>
              <a:pPr/>
              <a:t>42</a:t>
            </a:fld>
            <a:endParaRPr lang="nb-NO" dirty="0" smtClean="0">
              <a:latin typeface="Calibri"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dirty="0" err="1" smtClean="0">
                <a:latin typeface="Calibri" pitchFamily="34" charset="0"/>
                <a:cs typeface="Arial" charset="0"/>
              </a:rPr>
              <a:t>Konto</a:t>
            </a:r>
            <a:r>
              <a:rPr lang="en-US" baseline="0" dirty="0" err="1" smtClean="0">
                <a:latin typeface="Calibri" pitchFamily="34" charset="0"/>
                <a:cs typeface="Arial" charset="0"/>
              </a:rPr>
              <a:t>plan</a:t>
            </a:r>
            <a:r>
              <a:rPr lang="en-US" baseline="0" dirty="0" smtClean="0">
                <a:latin typeface="Calibri" pitchFamily="34" charset="0"/>
                <a:cs typeface="Arial" charset="0"/>
              </a:rPr>
              <a:t> </a:t>
            </a:r>
            <a:r>
              <a:rPr lang="en-US" baseline="0" dirty="0" err="1" smtClean="0">
                <a:latin typeface="Calibri" pitchFamily="34" charset="0"/>
                <a:cs typeface="Arial" charset="0"/>
              </a:rPr>
              <a:t>annordningsprinsippet</a:t>
            </a:r>
            <a:endParaRPr lang="en-US" dirty="0" smtClean="0">
              <a:latin typeface="Calibri" pitchFamily="34" charset="0"/>
              <a:cs typeface="Arial" charset="0"/>
            </a:endParaRPr>
          </a:p>
        </p:txBody>
      </p:sp>
    </p:spTree>
    <p:extLst>
      <p:ext uri="{BB962C8B-B14F-4D97-AF65-F5344CB8AC3E}">
        <p14:creationId xmlns:p14="http://schemas.microsoft.com/office/powerpoint/2010/main" val="1771014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12700">
            <a:miter lim="800000"/>
            <a:headEnd type="none" w="sm" len="sm"/>
            <a:tailEnd type="none" w="sm" len="sm"/>
          </a:ln>
        </p:spPr>
        <p:txBody>
          <a:bodyPr/>
          <a:lstStyle/>
          <a:p>
            <a:fld id="{70C656F0-13CA-434E-8C16-7C343582D6D2}" type="slidenum">
              <a:rPr lang="nb-NO" smtClean="0">
                <a:latin typeface="Calibri" pitchFamily="34" charset="0"/>
              </a:rPr>
              <a:pPr/>
              <a:t>43</a:t>
            </a:fld>
            <a:endParaRPr lang="nb-NO" dirty="0" smtClean="0">
              <a:latin typeface="Calibri"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nb-NO" dirty="0"/>
              <a:t>Generelt om Innkurv</a:t>
            </a:r>
          </a:p>
          <a:p>
            <a:r>
              <a:rPr lang="nb-NO" dirty="0"/>
              <a:t>Oppfølginger For å komme inn i innkurven startes først Predator. Fra</a:t>
            </a:r>
          </a:p>
          <a:p>
            <a:r>
              <a:rPr lang="nb-NO" dirty="0"/>
              <a:t>hovedmenyen i Predator velges ”Oppfølginger” under </a:t>
            </a:r>
            <a:r>
              <a:rPr lang="nb-NO" dirty="0" err="1"/>
              <a:t>hovedfanen</a:t>
            </a:r>
            <a:endParaRPr lang="nb-NO" dirty="0"/>
          </a:p>
          <a:p>
            <a:r>
              <a:rPr lang="nb-NO" dirty="0"/>
              <a:t>Innkurv ytterst til venstre i skjermbildet</a:t>
            </a:r>
          </a:p>
          <a:p>
            <a:r>
              <a:rPr lang="nb-NO" dirty="0"/>
              <a:t>Ved oppstart av innkurven vises </a:t>
            </a:r>
            <a:r>
              <a:rPr lang="nb-NO" dirty="0" err="1"/>
              <a:t>default</a:t>
            </a:r>
            <a:r>
              <a:rPr lang="nb-NO" dirty="0"/>
              <a:t> mappen </a:t>
            </a:r>
            <a:r>
              <a:rPr lang="nb-NO" b="1" dirty="0"/>
              <a:t>Mine oppfølginger</a:t>
            </a:r>
            <a:r>
              <a:rPr lang="nb-NO" dirty="0"/>
              <a:t>:</a:t>
            </a:r>
          </a:p>
          <a:p>
            <a:r>
              <a:rPr lang="nb-NO" dirty="0"/>
              <a:t>Når du er inne i innkurven og markerer en av oppfølgingene kan du enten via høyre klikk menyen</a:t>
            </a:r>
          </a:p>
          <a:p>
            <a:r>
              <a:rPr lang="nb-NO" dirty="0"/>
              <a:t>eller hurtigtaster, utføre følgende:</a:t>
            </a:r>
          </a:p>
          <a:p>
            <a:endParaRPr lang="nb-NO" dirty="0"/>
          </a:p>
          <a:p>
            <a:r>
              <a:rPr lang="nb-NO" dirty="0"/>
              <a:t> Åpne oppfølgingen (i innkurven) - &lt;</a:t>
            </a:r>
            <a:r>
              <a:rPr lang="nb-NO" dirty="0" err="1"/>
              <a:t>Ctrl</a:t>
            </a:r>
            <a:r>
              <a:rPr lang="nb-NO" dirty="0"/>
              <a:t>&gt; + &lt;T&gt;</a:t>
            </a:r>
          </a:p>
          <a:p>
            <a:r>
              <a:rPr lang="nb-NO" dirty="0"/>
              <a:t> Hente saken (i Predator) - &lt;</a:t>
            </a:r>
            <a:r>
              <a:rPr lang="nb-NO" dirty="0" err="1"/>
              <a:t>Ctrl</a:t>
            </a:r>
            <a:r>
              <a:rPr lang="nb-NO" dirty="0"/>
              <a:t>&gt; + &lt;O&gt;</a:t>
            </a:r>
          </a:p>
          <a:p>
            <a:endParaRPr lang="nb-NO" dirty="0"/>
          </a:p>
          <a:p>
            <a:r>
              <a:rPr lang="nb-NO" dirty="0"/>
              <a:t>Tilsvarende kan du fra saksbehandlingsbildet i Predator hente opp en oppfølging på en sak ved å</a:t>
            </a:r>
          </a:p>
          <a:p>
            <a:r>
              <a:rPr lang="nb-NO" dirty="0"/>
              <a:t>dobbeltklikke på oppfølgingen i listbildet i Predator</a:t>
            </a:r>
          </a:p>
          <a:p>
            <a:r>
              <a:rPr lang="nb-NO" dirty="0"/>
              <a:t>Dobbeltklikk på oppfølgingen i Predator for overgang til Innkurv.</a:t>
            </a:r>
          </a:p>
          <a:p>
            <a:r>
              <a:rPr lang="nb-NO" dirty="0"/>
              <a:t>I oppfølgingen kan saksbehandler få informasjon om, eller utføre aktiviteter på oppfølgingen.</a:t>
            </a:r>
          </a:p>
          <a:p>
            <a:r>
              <a:rPr lang="nb-NO" dirty="0"/>
              <a:t>Oppfølginger For å komme inn i innkurven startes først Predator. Fra</a:t>
            </a:r>
          </a:p>
          <a:p>
            <a:r>
              <a:rPr lang="nb-NO" dirty="0"/>
              <a:t>hovedmenyen i Predator velges ”Oppfølginger” under </a:t>
            </a:r>
            <a:r>
              <a:rPr lang="nb-NO" dirty="0" err="1"/>
              <a:t>hovedfanen</a:t>
            </a:r>
            <a:endParaRPr lang="nb-NO" dirty="0"/>
          </a:p>
          <a:p>
            <a:r>
              <a:rPr lang="nb-NO" dirty="0"/>
              <a:t>Innkurv ytterst til venstre i skjermbildet.</a:t>
            </a:r>
          </a:p>
          <a:p>
            <a:r>
              <a:rPr lang="nb-NO" dirty="0"/>
              <a:t>Generelt om Innkurv Side 8 av 8</a:t>
            </a:r>
          </a:p>
          <a:p>
            <a:r>
              <a:rPr lang="nb-NO" dirty="0"/>
              <a:t>file:///C:/</a:t>
            </a:r>
          </a:p>
        </p:txBody>
      </p:sp>
    </p:spTree>
    <p:extLst>
      <p:ext uri="{BB962C8B-B14F-4D97-AF65-F5344CB8AC3E}">
        <p14:creationId xmlns:p14="http://schemas.microsoft.com/office/powerpoint/2010/main" val="3880610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52888F3-48F0-4ECC-A1BD-03DAE5E2AFCB}" type="slidenum">
              <a:rPr lang="nb-NO" smtClean="0"/>
              <a:t>44</a:t>
            </a:fld>
            <a:endParaRPr lang="nb-NO"/>
          </a:p>
        </p:txBody>
      </p:sp>
    </p:spTree>
    <p:extLst>
      <p:ext uri="{BB962C8B-B14F-4D97-AF65-F5344CB8AC3E}">
        <p14:creationId xmlns:p14="http://schemas.microsoft.com/office/powerpoint/2010/main" val="2621574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52888F3-48F0-4ECC-A1BD-03DAE5E2AFCB}" type="slidenum">
              <a:rPr lang="nb-NO" smtClean="0"/>
              <a:t>45</a:t>
            </a:fld>
            <a:endParaRPr lang="nb-NO"/>
          </a:p>
        </p:txBody>
      </p:sp>
    </p:spTree>
    <p:extLst>
      <p:ext uri="{BB962C8B-B14F-4D97-AF65-F5344CB8AC3E}">
        <p14:creationId xmlns:p14="http://schemas.microsoft.com/office/powerpoint/2010/main" val="1241863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12700">
            <a:miter lim="800000"/>
            <a:headEnd type="none" w="sm" len="sm"/>
            <a:tailEnd type="none" w="sm" len="sm"/>
          </a:ln>
        </p:spPr>
        <p:txBody>
          <a:bodyPr/>
          <a:lstStyle/>
          <a:p>
            <a:fld id="{21EDC4C3-31E6-43B9-8D17-D8BA387BCA94}" type="slidenum">
              <a:rPr lang="nb-NO" smtClean="0">
                <a:latin typeface="Calibri" pitchFamily="34" charset="0"/>
              </a:rPr>
              <a:pPr/>
              <a:t>46</a:t>
            </a:fld>
            <a:endParaRPr lang="nb-NO" dirty="0" smtClean="0">
              <a:latin typeface="Calibri"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nb-NO" dirty="0" smtClean="0">
              <a:latin typeface="Calibri" pitchFamily="34" charset="0"/>
              <a:cs typeface="Arial" charset="0"/>
            </a:endParaRPr>
          </a:p>
        </p:txBody>
      </p:sp>
    </p:spTree>
    <p:extLst>
      <p:ext uri="{BB962C8B-B14F-4D97-AF65-F5344CB8AC3E}">
        <p14:creationId xmlns:p14="http://schemas.microsoft.com/office/powerpoint/2010/main" val="3139941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12700">
            <a:miter lim="800000"/>
            <a:headEnd type="none" w="sm" len="sm"/>
            <a:tailEnd type="none" w="sm" len="sm"/>
          </a:ln>
        </p:spPr>
        <p:txBody>
          <a:bodyPr/>
          <a:lstStyle/>
          <a:p>
            <a:fld id="{32B035D8-9E82-4630-B902-E4E8400AF099}" type="slidenum">
              <a:rPr lang="nb-NO" smtClean="0">
                <a:latin typeface="Calibri" pitchFamily="34" charset="0"/>
              </a:rPr>
              <a:pPr/>
              <a:t>47</a:t>
            </a:fld>
            <a:endParaRPr lang="nb-NO" dirty="0" smtClean="0">
              <a:latin typeface="Calibri"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nb-NO" dirty="0" smtClean="0">
              <a:latin typeface="Calibri" pitchFamily="34" charset="0"/>
              <a:cs typeface="Arial" charset="0"/>
            </a:endParaRPr>
          </a:p>
        </p:txBody>
      </p:sp>
    </p:spTree>
    <p:extLst>
      <p:ext uri="{BB962C8B-B14F-4D97-AF65-F5344CB8AC3E}">
        <p14:creationId xmlns:p14="http://schemas.microsoft.com/office/powerpoint/2010/main" val="2431910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12700">
            <a:miter lim="800000"/>
            <a:headEnd type="none" w="sm" len="sm"/>
            <a:tailEnd type="none" w="sm" len="sm"/>
          </a:ln>
        </p:spPr>
        <p:txBody>
          <a:bodyPr/>
          <a:lstStyle/>
          <a:p>
            <a:fld id="{63B3841A-62A4-42DF-81C9-2C7674D0CB3B}" type="slidenum">
              <a:rPr lang="nb-NO" smtClean="0">
                <a:latin typeface="Calibri" pitchFamily="34" charset="0"/>
              </a:rPr>
              <a:pPr/>
              <a:t>48</a:t>
            </a:fld>
            <a:endParaRPr lang="nb-NO" dirty="0" smtClean="0">
              <a:latin typeface="Calibri"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nb-NO" dirty="0" smtClean="0">
                <a:latin typeface="Calibri" pitchFamily="34" charset="0"/>
                <a:cs typeface="Arial" charset="0"/>
              </a:rPr>
              <a:t>Loggen finnes </a:t>
            </a:r>
          </a:p>
        </p:txBody>
      </p:sp>
    </p:spTree>
    <p:extLst>
      <p:ext uri="{BB962C8B-B14F-4D97-AF65-F5344CB8AC3E}">
        <p14:creationId xmlns:p14="http://schemas.microsoft.com/office/powerpoint/2010/main" val="2799034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52888F3-48F0-4ECC-A1BD-03DAE5E2AFCB}" type="slidenum">
              <a:rPr lang="nb-NO" smtClean="0"/>
              <a:t>49</a:t>
            </a:fld>
            <a:endParaRPr lang="nb-NO"/>
          </a:p>
        </p:txBody>
      </p:sp>
    </p:spTree>
    <p:extLst>
      <p:ext uri="{BB962C8B-B14F-4D97-AF65-F5344CB8AC3E}">
        <p14:creationId xmlns:p14="http://schemas.microsoft.com/office/powerpoint/2010/main" val="377940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12700">
            <a:miter lim="800000"/>
            <a:headEnd type="none" w="sm" len="sm"/>
            <a:tailEnd type="none" w="sm" len="sm"/>
          </a:ln>
        </p:spPr>
        <p:txBody>
          <a:bodyPr/>
          <a:lstStyle/>
          <a:p>
            <a:fld id="{B5D70B07-E3BA-4183-B816-FD025E0B9D80}" type="slidenum">
              <a:rPr lang="nb-NO" smtClean="0">
                <a:latin typeface="Calibri" pitchFamily="34" charset="0"/>
              </a:rPr>
              <a:pPr/>
              <a:t>5</a:t>
            </a:fld>
            <a:endParaRPr lang="nb-NO" dirty="0" smtClean="0">
              <a:latin typeface="Calibri"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a:spcBef>
                <a:spcPct val="0"/>
              </a:spcBef>
            </a:pPr>
            <a:r>
              <a:rPr lang="en-US" sz="1400" dirty="0" err="1">
                <a:solidFill>
                  <a:schemeClr val="bg2"/>
                </a:solidFill>
                <a:latin typeface="Calibri" pitchFamily="34" charset="0"/>
                <a:cs typeface="Arial" charset="0"/>
              </a:rPr>
              <a:t>Oversikt</a:t>
            </a:r>
            <a:r>
              <a:rPr lang="en-US" sz="1400" dirty="0">
                <a:solidFill>
                  <a:schemeClr val="bg2"/>
                </a:solidFill>
                <a:latin typeface="Calibri" pitchFamily="34" charset="0"/>
                <a:cs typeface="Arial" charset="0"/>
              </a:rPr>
              <a:t> over </a:t>
            </a:r>
            <a:r>
              <a:rPr lang="en-US" sz="1400" dirty="0" err="1">
                <a:solidFill>
                  <a:schemeClr val="bg2"/>
                </a:solidFill>
                <a:latin typeface="Calibri" pitchFamily="34" charset="0"/>
                <a:cs typeface="Arial" charset="0"/>
              </a:rPr>
              <a:t>hvor</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Procasso</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oppbevarer</a:t>
            </a:r>
            <a:r>
              <a:rPr lang="en-US" sz="1400" dirty="0">
                <a:solidFill>
                  <a:schemeClr val="bg2"/>
                </a:solidFill>
                <a:latin typeface="Calibri" pitchFamily="34" charset="0"/>
                <a:cs typeface="Arial" charset="0"/>
              </a:rPr>
              <a:t>/</a:t>
            </a:r>
            <a:r>
              <a:rPr lang="en-US" sz="1400" dirty="0" err="1">
                <a:solidFill>
                  <a:schemeClr val="bg2"/>
                </a:solidFill>
                <a:latin typeface="Calibri" pitchFamily="34" charset="0"/>
                <a:cs typeface="Arial" charset="0"/>
              </a:rPr>
              <a:t>henter</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ulike</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dokumenter</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og</a:t>
            </a:r>
            <a:r>
              <a:rPr lang="en-US" sz="1400" dirty="0">
                <a:solidFill>
                  <a:schemeClr val="bg2"/>
                </a:solidFill>
                <a:latin typeface="Calibri" pitchFamily="34" charset="0"/>
                <a:cs typeface="Arial" charset="0"/>
              </a:rPr>
              <a:t> data.</a:t>
            </a:r>
          </a:p>
          <a:p>
            <a:r>
              <a:rPr lang="nb-NO" dirty="0" smtClean="0">
                <a:latin typeface="Calibri" pitchFamily="34" charset="0"/>
              </a:rPr>
              <a:t>For å unngå konflikter mellom ulike Procasso brukere bør ”Dokument data” oppbevares på den enkelte brukers eget diskområde på serveren eller på brukerens PC lokalt. Temp katalogen skal alltid ligge under </a:t>
            </a:r>
            <a:r>
              <a:rPr lang="nb-NO" dirty="0" err="1" smtClean="0">
                <a:latin typeface="Calibri" pitchFamily="34" charset="0"/>
              </a:rPr>
              <a:t>spndata-mappen</a:t>
            </a:r>
            <a:r>
              <a:rPr lang="nb-NO" dirty="0" smtClean="0">
                <a:latin typeface="Calibri" pitchFamily="34" charset="0"/>
              </a:rPr>
              <a:t> og stien trenger derfor ikke angis.</a:t>
            </a:r>
          </a:p>
        </p:txBody>
      </p:sp>
    </p:spTree>
    <p:extLst>
      <p:ext uri="{BB962C8B-B14F-4D97-AF65-F5344CB8AC3E}">
        <p14:creationId xmlns:p14="http://schemas.microsoft.com/office/powerpoint/2010/main" val="356495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12700">
            <a:miter lim="800000"/>
            <a:headEnd type="none" w="sm" len="sm"/>
            <a:tailEnd type="none" w="sm" len="sm"/>
          </a:ln>
        </p:spPr>
        <p:txBody>
          <a:bodyPr/>
          <a:lstStyle/>
          <a:p>
            <a:fld id="{B5D70B07-E3BA-4183-B816-FD025E0B9D80}" type="slidenum">
              <a:rPr lang="nb-NO" smtClean="0">
                <a:latin typeface="Calibri" pitchFamily="34" charset="0"/>
              </a:rPr>
              <a:pPr/>
              <a:t>6</a:t>
            </a:fld>
            <a:endParaRPr lang="nb-NO" dirty="0" smtClean="0">
              <a:latin typeface="Calibri"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a:spcBef>
                <a:spcPct val="0"/>
              </a:spcBef>
            </a:pPr>
            <a:r>
              <a:rPr lang="nb-NO" baseline="0" dirty="0" smtClean="0">
                <a:latin typeface="Calibri" pitchFamily="34" charset="0"/>
              </a:rPr>
              <a:t>Avdeling: 000001 hvis man ikke har flere avdelinger</a:t>
            </a:r>
          </a:p>
          <a:p>
            <a:pPr defTabSz="943245">
              <a:spcBef>
                <a:spcPct val="0"/>
              </a:spcBef>
              <a:defRPr/>
            </a:pPr>
            <a:r>
              <a:rPr lang="nb-NO" dirty="0" smtClean="0">
                <a:effectLst/>
              </a:rPr>
              <a:t>Feltet skal inneholde kundenummeret som er gitt fra Brønnøysund registeret. Nummeret brukes i rettslige begjæringer.</a:t>
            </a:r>
          </a:p>
          <a:p>
            <a:pPr>
              <a:spcBef>
                <a:spcPct val="0"/>
              </a:spcBef>
            </a:pPr>
            <a:r>
              <a:rPr lang="nb-NO" baseline="0" dirty="0" smtClean="0">
                <a:latin typeface="Calibri" pitchFamily="34" charset="0"/>
              </a:rPr>
              <a:t>De øvrige felter trenger man ikke å fylle ut med mindre mann er advokat og har bevillings nummer.</a:t>
            </a:r>
          </a:p>
          <a:p>
            <a:pPr>
              <a:spcBef>
                <a:spcPct val="0"/>
              </a:spcBef>
            </a:pPr>
            <a:endParaRPr lang="nb-NO" baseline="0" dirty="0" smtClean="0">
              <a:latin typeface="Calibri" pitchFamily="34" charset="0"/>
            </a:endParaRPr>
          </a:p>
          <a:p>
            <a:pPr>
              <a:spcBef>
                <a:spcPct val="0"/>
              </a:spcBef>
            </a:pPr>
            <a:endParaRPr lang="nb-NO" dirty="0" smtClean="0">
              <a:latin typeface="Calibri" pitchFamily="34" charset="0"/>
            </a:endParaRPr>
          </a:p>
        </p:txBody>
      </p:sp>
    </p:spTree>
    <p:extLst>
      <p:ext uri="{BB962C8B-B14F-4D97-AF65-F5344CB8AC3E}">
        <p14:creationId xmlns:p14="http://schemas.microsoft.com/office/powerpoint/2010/main" val="238969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12700">
            <a:miter lim="800000"/>
            <a:headEnd type="none" w="sm" len="sm"/>
            <a:tailEnd type="none" w="sm" len="sm"/>
          </a:ln>
        </p:spPr>
        <p:txBody>
          <a:bodyPr/>
          <a:lstStyle/>
          <a:p>
            <a:fld id="{063B3939-F81B-4694-9DE8-A1B50B8A7018}" type="slidenum">
              <a:rPr lang="nb-NO" smtClean="0">
                <a:latin typeface="Calibri" pitchFamily="34" charset="0"/>
              </a:rPr>
              <a:pPr/>
              <a:t>7</a:t>
            </a:fld>
            <a:endParaRPr lang="nb-NO" dirty="0" smtClean="0">
              <a:latin typeface="Calibri"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a:spcBef>
                <a:spcPct val="0"/>
              </a:spcBef>
            </a:pPr>
            <a:r>
              <a:rPr lang="nb-NO" sz="1400" dirty="0">
                <a:solidFill>
                  <a:schemeClr val="bg2"/>
                </a:solidFill>
                <a:latin typeface="Calibri" pitchFamily="34" charset="0"/>
                <a:cs typeface="Arial" charset="0"/>
              </a:rPr>
              <a:t>Virksomhetens prinsipper for økonomiske føringer. Her legger man inn konto nummer, kan gjerne legge inn konto med mellomrom 2480 04 11111</a:t>
            </a:r>
          </a:p>
          <a:p>
            <a:pPr>
              <a:spcBef>
                <a:spcPct val="0"/>
              </a:spcBef>
            </a:pPr>
            <a:r>
              <a:rPr lang="nb-NO" sz="1400" dirty="0">
                <a:solidFill>
                  <a:schemeClr val="bg2"/>
                </a:solidFill>
                <a:latin typeface="Calibri" pitchFamily="34" charset="0"/>
                <a:cs typeface="Arial" charset="0"/>
              </a:rPr>
              <a:t>Konto</a:t>
            </a:r>
          </a:p>
          <a:p>
            <a:pPr>
              <a:spcBef>
                <a:spcPct val="0"/>
              </a:spcBef>
            </a:pPr>
            <a:r>
              <a:rPr lang="nb-NO" sz="1400" dirty="0">
                <a:solidFill>
                  <a:schemeClr val="bg2"/>
                </a:solidFill>
                <a:latin typeface="Calibri" pitchFamily="34" charset="0"/>
                <a:cs typeface="Arial" charset="0"/>
              </a:rPr>
              <a:t>Konto overbetalt: fast 2010  - for at Procasso skal kjenne igjen koden for overbetaling ved tilbakeføring til Visma. Blir </a:t>
            </a:r>
            <a:r>
              <a:rPr lang="nb-NO" sz="1400" dirty="0" err="1">
                <a:solidFill>
                  <a:schemeClr val="bg2"/>
                </a:solidFill>
                <a:latin typeface="Calibri" pitchFamily="34" charset="0"/>
                <a:cs typeface="Arial" charset="0"/>
              </a:rPr>
              <a:t>mappet</a:t>
            </a:r>
            <a:r>
              <a:rPr lang="nb-NO" sz="1400" dirty="0">
                <a:solidFill>
                  <a:schemeClr val="bg2"/>
                </a:solidFill>
                <a:latin typeface="Calibri" pitchFamily="34" charset="0"/>
                <a:cs typeface="Arial" charset="0"/>
              </a:rPr>
              <a:t> om slik at  penger kan føres rett til inntektskonto</a:t>
            </a:r>
          </a:p>
          <a:p>
            <a:pPr>
              <a:spcBef>
                <a:spcPct val="0"/>
              </a:spcBef>
            </a:pPr>
            <a:r>
              <a:rPr lang="nb-NO" sz="1400" dirty="0">
                <a:solidFill>
                  <a:schemeClr val="bg2"/>
                </a:solidFill>
                <a:latin typeface="Calibri" pitchFamily="34" charset="0"/>
                <a:cs typeface="Arial" charset="0"/>
              </a:rPr>
              <a:t>Konto bankgebyr :  eks – 4010 ( som skal føres mot konto for i reskontroen hvor gebyr man trekker ifra overbetaling – ønskes ført i regnskapet</a:t>
            </a:r>
          </a:p>
          <a:p>
            <a:pPr>
              <a:spcBef>
                <a:spcPct val="0"/>
              </a:spcBef>
            </a:pPr>
            <a:r>
              <a:rPr lang="nb-NO" sz="1400" dirty="0">
                <a:solidFill>
                  <a:schemeClr val="bg2"/>
                </a:solidFill>
                <a:latin typeface="Calibri" pitchFamily="34" charset="0"/>
                <a:cs typeface="Arial" charset="0"/>
              </a:rPr>
              <a:t> </a:t>
            </a:r>
          </a:p>
          <a:p>
            <a:pPr>
              <a:spcBef>
                <a:spcPct val="0"/>
              </a:spcBef>
            </a:pPr>
            <a:r>
              <a:rPr lang="nb-NO" sz="1400" dirty="0">
                <a:solidFill>
                  <a:schemeClr val="bg2"/>
                </a:solidFill>
                <a:latin typeface="Calibri" pitchFamily="34" charset="0"/>
                <a:cs typeface="Arial" charset="0"/>
              </a:rPr>
              <a:t>Konto </a:t>
            </a:r>
            <a:r>
              <a:rPr lang="nb-NO" sz="1400" dirty="0" err="1">
                <a:solidFill>
                  <a:schemeClr val="bg2"/>
                </a:solidFill>
                <a:latin typeface="Calibri" pitchFamily="34" charset="0"/>
                <a:cs typeface="Arial" charset="0"/>
              </a:rPr>
              <a:t>Mva</a:t>
            </a:r>
            <a:r>
              <a:rPr lang="nb-NO" sz="1400" dirty="0">
                <a:solidFill>
                  <a:schemeClr val="bg2"/>
                </a:solidFill>
                <a:latin typeface="Calibri" pitchFamily="34" charset="0"/>
                <a:cs typeface="Arial" charset="0"/>
              </a:rPr>
              <a:t>: fast 2700/2701 ? – eks på konto</a:t>
            </a:r>
          </a:p>
          <a:p>
            <a:r>
              <a:rPr lang="nb-NO" sz="1400" b="1" dirty="0"/>
              <a:t>Fakturagebyr</a:t>
            </a:r>
          </a:p>
          <a:p>
            <a:r>
              <a:rPr lang="nb-NO" sz="1400" dirty="0"/>
              <a:t>Dette er gebyret som skal påføres kreditors faktura.</a:t>
            </a:r>
          </a:p>
          <a:p>
            <a:r>
              <a:rPr lang="nb-NO" sz="1400" b="1" dirty="0"/>
              <a:t>Konto fakturagebyr</a:t>
            </a:r>
          </a:p>
          <a:p>
            <a:r>
              <a:rPr lang="nb-NO" sz="1400" dirty="0"/>
              <a:t>Her føres inn kontonummer (i henhold til kontoplan) hvor gebyr føres i regnskapet. Gjelder kun hvis byrået skal ha fakturagebyr på fakturaer til kreditor</a:t>
            </a:r>
          </a:p>
          <a:p>
            <a:r>
              <a:rPr lang="nb-NO" sz="1400" b="1" dirty="0"/>
              <a:t>Konto </a:t>
            </a:r>
            <a:r>
              <a:rPr lang="nb-NO" sz="1400" b="1" dirty="0" err="1"/>
              <a:t>mva</a:t>
            </a:r>
            <a:endParaRPr lang="nb-NO" sz="1400" b="1" dirty="0"/>
          </a:p>
          <a:p>
            <a:r>
              <a:rPr lang="nb-NO" sz="1400" dirty="0"/>
              <a:t>Her føres inn kontonummer (i henhold til kontoplan) hvor </a:t>
            </a:r>
            <a:r>
              <a:rPr lang="nb-NO" sz="1400" dirty="0" err="1"/>
              <a:t>mva</a:t>
            </a:r>
            <a:r>
              <a:rPr lang="nb-NO" sz="1400" dirty="0"/>
              <a:t> føres i regnskapet. Den blir kreditert på kontoen her, og debitert på kode 887.</a:t>
            </a:r>
          </a:p>
          <a:p>
            <a:r>
              <a:rPr lang="nb-NO" sz="1400" b="1" dirty="0"/>
              <a:t>Interimskonto </a:t>
            </a:r>
            <a:r>
              <a:rPr lang="nb-NO" sz="1400" b="1" dirty="0" err="1"/>
              <a:t>mva</a:t>
            </a:r>
            <a:endParaRPr lang="nb-NO" sz="1400" b="1" dirty="0"/>
          </a:p>
          <a:p>
            <a:r>
              <a:rPr lang="nb-NO" sz="1400" dirty="0"/>
              <a:t>Her skrives inn konto for </a:t>
            </a:r>
            <a:r>
              <a:rPr lang="nb-NO" sz="1400" dirty="0" err="1"/>
              <a:t>mva</a:t>
            </a:r>
            <a:r>
              <a:rPr lang="nb-NO" sz="1400" dirty="0"/>
              <a:t> interim, en foreløpig mva. konto hvor mva. settes før innbetaling skjer. Ved avregning av kreditor lages en 886-kode der kreditor får en faktura på </a:t>
            </a:r>
            <a:r>
              <a:rPr lang="nb-NO" sz="1400" dirty="0" err="1"/>
              <a:t>mva</a:t>
            </a:r>
            <a:r>
              <a:rPr lang="nb-NO" sz="1400" dirty="0"/>
              <a:t> beløpet. Deretter krediteres ordinær </a:t>
            </a:r>
            <a:r>
              <a:rPr lang="nb-NO" sz="1400" dirty="0" err="1"/>
              <a:t>mva</a:t>
            </a:r>
            <a:r>
              <a:rPr lang="nb-NO" sz="1400" dirty="0"/>
              <a:t> konto og debiteres interims - konto. Gjelder kun på de sakene der debitor betaler mva. </a:t>
            </a:r>
          </a:p>
          <a:p>
            <a:r>
              <a:rPr lang="nb-NO" sz="1400" dirty="0"/>
              <a:t>Modul: Avdeling</a:t>
            </a:r>
          </a:p>
          <a:p>
            <a:r>
              <a:rPr lang="nb-NO" sz="1400" b="1" dirty="0"/>
              <a:t>Siste fakturanummer</a:t>
            </a:r>
          </a:p>
          <a:p>
            <a:r>
              <a:rPr lang="nb-NO" sz="1400" dirty="0"/>
              <a:t>Hvis du ønsker å ha forskjellig serie på fakturanummer på de forskjellige avdelingene. Fungerer som et forholdstall. Hvis du ikke har modulen avdeling, kan dette styres fra </a:t>
            </a:r>
            <a:r>
              <a:rPr lang="nb-NO" sz="1400" b="1" dirty="0"/>
              <a:t>”Forholdstall” </a:t>
            </a:r>
            <a:r>
              <a:rPr lang="nb-NO" sz="1400" dirty="0"/>
              <a:t>– siste fakturanummer. </a:t>
            </a:r>
          </a:p>
          <a:p>
            <a:r>
              <a:rPr lang="nb-NO" sz="1400" b="1" dirty="0"/>
              <a:t>Overbetalinger</a:t>
            </a:r>
          </a:p>
          <a:p>
            <a:r>
              <a:rPr lang="nb-NO" sz="1400" b="1" dirty="0"/>
              <a:t>Bankgebyr:</a:t>
            </a:r>
            <a:r>
              <a:rPr lang="nb-NO" sz="1400" dirty="0"/>
              <a:t> Bankgebyr for tilbakebetaling av penger til debitor. Beløpet konteres </a:t>
            </a:r>
            <a:r>
              <a:rPr lang="nb-NO" sz="1400" dirty="0" err="1"/>
              <a:t>ihht</a:t>
            </a:r>
            <a:r>
              <a:rPr lang="nb-NO" sz="1400" dirty="0"/>
              <a:t>. til konto som du har oppgitt i feltet for konto bankgebyr, og er fritatt for </a:t>
            </a:r>
            <a:r>
              <a:rPr lang="nb-NO" sz="1400" dirty="0" err="1"/>
              <a:t>mva</a:t>
            </a:r>
            <a:r>
              <a:rPr lang="nb-NO" sz="1400" dirty="0"/>
              <a:t>, da den skal utbetales til debitor. Dette trekkes fra på det beløpet som tilbakebetales til debitor og konteres </a:t>
            </a:r>
            <a:r>
              <a:rPr lang="nb-NO" sz="1400" dirty="0" err="1"/>
              <a:t>ihht</a:t>
            </a:r>
            <a:r>
              <a:rPr lang="nb-NO" sz="1400" dirty="0"/>
              <a:t>. til den konto som er angitt for denne kostnaden. </a:t>
            </a:r>
          </a:p>
          <a:p>
            <a:r>
              <a:rPr lang="nb-NO" sz="1400" dirty="0"/>
              <a:t>371 kode med samme beløp oppdateres automatisk når det blir lagt på en overbetaling på en sak. Dersom beløpet som er </a:t>
            </a:r>
            <a:r>
              <a:rPr lang="nb-NO" sz="1400" dirty="0" err="1"/>
              <a:t>overinnbetalt</a:t>
            </a:r>
            <a:r>
              <a:rPr lang="nb-NO" sz="1400" dirty="0"/>
              <a:t> er for lavt til at det skal utbetales, føres det mot særskilt salær som tidligere og </a:t>
            </a:r>
            <a:r>
              <a:rPr lang="nb-NO" sz="1400" dirty="0" err="1"/>
              <a:t>mvaberegnes</a:t>
            </a:r>
            <a:r>
              <a:rPr lang="nb-NO" sz="1400" dirty="0"/>
              <a:t>.</a:t>
            </a:r>
          </a:p>
          <a:p>
            <a:r>
              <a:rPr lang="nb-NO" sz="1400" b="1" dirty="0"/>
              <a:t>Konto bankgebyr</a:t>
            </a:r>
            <a:r>
              <a:rPr lang="nb-NO" sz="1400" dirty="0"/>
              <a:t>: Skriv inn kontonummer i regnskapet hvor bankgebyret skal føres.</a:t>
            </a:r>
          </a:p>
          <a:p>
            <a:r>
              <a:rPr lang="nb-NO" sz="1400" b="1" dirty="0"/>
              <a:t>Konto overbetalt</a:t>
            </a:r>
            <a:r>
              <a:rPr lang="nb-NO" sz="1400" dirty="0"/>
              <a:t>: Kontonummer i regnskapet hvor penger som er overbetalt skal føres.</a:t>
            </a:r>
          </a:p>
          <a:p>
            <a:r>
              <a:rPr lang="nb-NO" sz="1400" b="1" dirty="0"/>
              <a:t>Bank/post</a:t>
            </a:r>
          </a:p>
          <a:p>
            <a:r>
              <a:rPr lang="nb-NO" sz="1400" b="1" dirty="0"/>
              <a:t>Klient bank</a:t>
            </a:r>
            <a:r>
              <a:rPr lang="nb-NO" sz="1400" dirty="0"/>
              <a:t>: Kontonummer for Klient – bank.</a:t>
            </a:r>
          </a:p>
          <a:p>
            <a:r>
              <a:rPr lang="nb-NO" sz="1400" b="1" dirty="0"/>
              <a:t>Klient post</a:t>
            </a:r>
            <a:r>
              <a:rPr lang="nb-NO" sz="1400" dirty="0"/>
              <a:t>: Kontonummer for Klient – post.</a:t>
            </a:r>
          </a:p>
          <a:p>
            <a:r>
              <a:rPr lang="nb-NO" sz="1400" b="1" dirty="0"/>
              <a:t>Drift bank</a:t>
            </a:r>
            <a:r>
              <a:rPr lang="nb-NO" sz="1400" dirty="0"/>
              <a:t>: Kontonummer for Drift – bank.</a:t>
            </a:r>
          </a:p>
          <a:p>
            <a:r>
              <a:rPr lang="nb-NO" sz="1400" b="1" dirty="0"/>
              <a:t>Drift post</a:t>
            </a:r>
            <a:r>
              <a:rPr lang="nb-NO" sz="1400" dirty="0"/>
              <a:t>: Kontonummer for Drift – post.</a:t>
            </a:r>
          </a:p>
          <a:p>
            <a:r>
              <a:rPr lang="nb-NO" sz="1400" b="1" dirty="0"/>
              <a:t>Avregning pågår</a:t>
            </a:r>
          </a:p>
          <a:p>
            <a:r>
              <a:rPr lang="nb-NO" sz="1400" b="1" dirty="0"/>
              <a:t>Kontantprinsipp</a:t>
            </a:r>
          </a:p>
          <a:p>
            <a:r>
              <a:rPr lang="nb-NO" sz="1400" dirty="0"/>
              <a:t>Hvis du ønsker å bokføre inntekten ved innbetaling, setter du hake her. Da må du på </a:t>
            </a:r>
            <a:r>
              <a:rPr lang="nb-NO" sz="1400" dirty="0" err="1"/>
              <a:t>brevkoder</a:t>
            </a:r>
            <a:r>
              <a:rPr lang="nb-NO" sz="1400" dirty="0"/>
              <a:t> sette </a:t>
            </a:r>
            <a:r>
              <a:rPr lang="nb-NO" sz="1400" b="1" dirty="0"/>
              <a:t>”JA”</a:t>
            </a:r>
            <a:r>
              <a:rPr lang="nb-NO" sz="1400" dirty="0"/>
              <a:t> på reskontro og sette inn </a:t>
            </a:r>
            <a:r>
              <a:rPr lang="nb-NO" sz="1400" dirty="0" err="1"/>
              <a:t>regnskapskontoer</a:t>
            </a:r>
            <a:r>
              <a:rPr lang="nb-NO" sz="1400" dirty="0"/>
              <a:t>.</a:t>
            </a:r>
          </a:p>
          <a:p>
            <a:r>
              <a:rPr lang="nb-NO" sz="1400" b="1" dirty="0"/>
              <a:t>Stengt periode</a:t>
            </a:r>
          </a:p>
          <a:p>
            <a:r>
              <a:rPr lang="nb-NO" sz="1400" dirty="0"/>
              <a:t>Legg inn en dato her for stengt periode. Bruker i de tilfeller der man har bokført innbetalinger i regnskapet, og ikke ønsker å få noen flere bilag i den perioden. Nye bilag som blir lest inn på fil eller lagt på manuelt med dato før datoen som er angitt her vil bli lest inn med bilagsdato i dag.</a:t>
            </a:r>
          </a:p>
          <a:p>
            <a:endParaRPr lang="nb-NO" sz="1400" dirty="0"/>
          </a:p>
          <a:p>
            <a:pPr>
              <a:spcBef>
                <a:spcPct val="0"/>
              </a:spcBef>
            </a:pPr>
            <a:endParaRPr lang="en-US" sz="1400" dirty="0">
              <a:solidFill>
                <a:schemeClr val="bg2"/>
              </a:solidFill>
              <a:latin typeface="Calibri" pitchFamily="34" charset="0"/>
              <a:cs typeface="Arial" charset="0"/>
            </a:endParaRPr>
          </a:p>
        </p:txBody>
      </p:sp>
    </p:spTree>
    <p:extLst>
      <p:ext uri="{BB962C8B-B14F-4D97-AF65-F5344CB8AC3E}">
        <p14:creationId xmlns:p14="http://schemas.microsoft.com/office/powerpoint/2010/main" val="83279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12700">
            <a:miter lim="800000"/>
            <a:headEnd type="none" w="sm" len="sm"/>
            <a:tailEnd type="none" w="sm" len="sm"/>
          </a:ln>
        </p:spPr>
        <p:txBody>
          <a:bodyPr/>
          <a:lstStyle/>
          <a:p>
            <a:fld id="{2D837312-0FFF-4679-8C89-C1D487A505EA}" type="slidenum">
              <a:rPr lang="nb-NO" smtClean="0">
                <a:latin typeface="Calibri" pitchFamily="34" charset="0"/>
              </a:rPr>
              <a:pPr/>
              <a:t>8</a:t>
            </a:fld>
            <a:endParaRPr lang="nb-NO" dirty="0" smtClean="0">
              <a:latin typeface="Calibri" pitchFamily="34" charset="0"/>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p:spPr>
        <p:txBody>
          <a:bodyPr/>
          <a:lstStyle/>
          <a:p>
            <a:pPr>
              <a:spcBef>
                <a:spcPct val="0"/>
              </a:spcBef>
            </a:pPr>
            <a:r>
              <a:rPr lang="nb-NO" sz="1400" dirty="0">
                <a:solidFill>
                  <a:schemeClr val="bg2"/>
                </a:solidFill>
                <a:latin typeface="Calibri" pitchFamily="34" charset="0"/>
                <a:cs typeface="Arial" charset="0"/>
              </a:rPr>
              <a:t>Satser for eksterne gebyrer samt regler for håndtering av differanser og småbeløp på en rasjonell måte .</a:t>
            </a:r>
          </a:p>
          <a:p>
            <a:pPr>
              <a:spcBef>
                <a:spcPct val="0"/>
              </a:spcBef>
            </a:pPr>
            <a:r>
              <a:rPr lang="nb-NO" sz="1400" dirty="0">
                <a:solidFill>
                  <a:schemeClr val="bg2"/>
                </a:solidFill>
                <a:latin typeface="Calibri" pitchFamily="34" charset="0"/>
                <a:cs typeface="Arial" charset="0"/>
              </a:rPr>
              <a:t>I feltene Grense avslutt hovedstol, rente og omkostninger setter du hvilke </a:t>
            </a:r>
            <a:r>
              <a:rPr lang="nb-NO" sz="1400" dirty="0" err="1">
                <a:solidFill>
                  <a:schemeClr val="bg2"/>
                </a:solidFill>
                <a:latin typeface="Calibri" pitchFamily="34" charset="0"/>
                <a:cs typeface="Arial" charset="0"/>
              </a:rPr>
              <a:t>default-</a:t>
            </a:r>
            <a:r>
              <a:rPr lang="nb-NO" sz="1400" dirty="0">
                <a:solidFill>
                  <a:schemeClr val="bg2"/>
                </a:solidFill>
                <a:latin typeface="Calibri" pitchFamily="34" charset="0"/>
                <a:cs typeface="Arial" charset="0"/>
              </a:rPr>
              <a:t> verdier du vil ha inn når ny kreditor registreres.</a:t>
            </a:r>
          </a:p>
          <a:p>
            <a:pPr>
              <a:spcBef>
                <a:spcPct val="0"/>
              </a:spcBef>
            </a:pPr>
            <a:r>
              <a:rPr lang="nb-NO" sz="1400" dirty="0">
                <a:solidFill>
                  <a:schemeClr val="bg2"/>
                </a:solidFill>
                <a:latin typeface="Calibri" pitchFamily="34" charset="0"/>
                <a:cs typeface="Arial" charset="0"/>
              </a:rPr>
              <a:t>0,01 i Avslutt hovedstol sier at saker som har 1 promille igjen av hovedstolen skal avsluttes.</a:t>
            </a:r>
          </a:p>
          <a:p>
            <a:pPr>
              <a:spcBef>
                <a:spcPct val="0"/>
              </a:spcBef>
            </a:pPr>
            <a:r>
              <a:rPr lang="nb-NO" sz="1400" dirty="0">
                <a:solidFill>
                  <a:schemeClr val="bg2"/>
                </a:solidFill>
                <a:latin typeface="Calibri" pitchFamily="34" charset="0"/>
                <a:cs typeface="Arial" charset="0"/>
              </a:rPr>
              <a:t>Kommuner benytter i hovedsak egeninkasso satser og ikke inkasso satser.</a:t>
            </a:r>
          </a:p>
          <a:p>
            <a:pPr>
              <a:spcBef>
                <a:spcPct val="0"/>
              </a:spcBef>
            </a:pPr>
            <a:r>
              <a:rPr lang="en-US" sz="1400" dirty="0" err="1">
                <a:solidFill>
                  <a:schemeClr val="bg2"/>
                </a:solidFill>
                <a:latin typeface="Calibri" pitchFamily="34" charset="0"/>
                <a:cs typeface="Arial" charset="0"/>
              </a:rPr>
              <a:t>Rettsgebyr</a:t>
            </a:r>
            <a:r>
              <a:rPr lang="en-US" sz="1400" dirty="0">
                <a:solidFill>
                  <a:schemeClr val="bg2"/>
                </a:solidFill>
                <a:latin typeface="Calibri" pitchFamily="34" charset="0"/>
                <a:cs typeface="Arial" charset="0"/>
              </a:rPr>
              <a:t> for </a:t>
            </a:r>
            <a:r>
              <a:rPr lang="en-US" sz="1400" dirty="0" err="1">
                <a:solidFill>
                  <a:schemeClr val="bg2"/>
                </a:solidFill>
                <a:latin typeface="Calibri" pitchFamily="34" charset="0"/>
                <a:cs typeface="Arial" charset="0"/>
              </a:rPr>
              <a:t>rettslige</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tiltak</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legges</a:t>
            </a:r>
            <a:r>
              <a:rPr lang="en-US" sz="1400" dirty="0">
                <a:solidFill>
                  <a:schemeClr val="bg2"/>
                </a:solidFill>
                <a:latin typeface="Calibri" pitchFamily="34" charset="0"/>
                <a:cs typeface="Arial" charset="0"/>
              </a:rPr>
              <a:t> inn. </a:t>
            </a:r>
            <a:r>
              <a:rPr lang="en-US" sz="1400" dirty="0" err="1">
                <a:solidFill>
                  <a:schemeClr val="bg2"/>
                </a:solidFill>
                <a:latin typeface="Calibri" pitchFamily="34" charset="0"/>
                <a:cs typeface="Arial" charset="0"/>
              </a:rPr>
              <a:t>Ved</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ev</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endringer</a:t>
            </a:r>
            <a:r>
              <a:rPr lang="en-US" sz="1400" dirty="0">
                <a:solidFill>
                  <a:schemeClr val="bg2"/>
                </a:solidFill>
                <a:latin typeface="Calibri" pitchFamily="34" charset="0"/>
                <a:cs typeface="Arial" charset="0"/>
              </a:rPr>
              <a:t> sender SPN </a:t>
            </a:r>
            <a:r>
              <a:rPr lang="en-US" sz="1400" dirty="0" err="1">
                <a:solidFill>
                  <a:schemeClr val="bg2"/>
                </a:solidFill>
                <a:latin typeface="Calibri" pitchFamily="34" charset="0"/>
                <a:cs typeface="Arial" charset="0"/>
              </a:rPr>
              <a:t>ut</a:t>
            </a:r>
            <a:r>
              <a:rPr lang="en-US" sz="1400" dirty="0">
                <a:solidFill>
                  <a:schemeClr val="bg2"/>
                </a:solidFill>
                <a:latin typeface="Calibri" pitchFamily="34" charset="0"/>
                <a:cs typeface="Arial" charset="0"/>
              </a:rPr>
              <a:t> info.  </a:t>
            </a:r>
            <a:r>
              <a:rPr lang="en-US" sz="1400" dirty="0" err="1">
                <a:solidFill>
                  <a:schemeClr val="bg2"/>
                </a:solidFill>
                <a:latin typeface="Calibri" pitchFamily="34" charset="0"/>
                <a:cs typeface="Arial" charset="0"/>
              </a:rPr>
              <a:t>Trenger</a:t>
            </a:r>
            <a:r>
              <a:rPr lang="en-US" sz="1400" dirty="0">
                <a:solidFill>
                  <a:schemeClr val="bg2"/>
                </a:solidFill>
                <a:latin typeface="Calibri" pitchFamily="34" charset="0"/>
                <a:cs typeface="Arial" charset="0"/>
              </a:rPr>
              <a:t> Ex </a:t>
            </a:r>
            <a:r>
              <a:rPr lang="en-US" sz="1400" dirty="0" err="1">
                <a:solidFill>
                  <a:schemeClr val="bg2"/>
                </a:solidFill>
                <a:latin typeface="Calibri" pitchFamily="34" charset="0"/>
                <a:cs typeface="Arial" charset="0"/>
              </a:rPr>
              <a:t>på</a:t>
            </a:r>
            <a:r>
              <a:rPr lang="en-US" sz="1400" dirty="0">
                <a:solidFill>
                  <a:schemeClr val="bg2"/>
                </a:solidFill>
                <a:latin typeface="Calibri" pitchFamily="34" charset="0"/>
                <a:cs typeface="Arial" charset="0"/>
              </a:rPr>
              <a:t> et </a:t>
            </a:r>
            <a:r>
              <a:rPr lang="en-US" sz="1400" dirty="0" err="1">
                <a:solidFill>
                  <a:schemeClr val="bg2"/>
                </a:solidFill>
                <a:latin typeface="Calibri" pitchFamily="34" charset="0"/>
                <a:cs typeface="Arial" charset="0"/>
              </a:rPr>
              <a:t>tilfelle</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hvor</a:t>
            </a:r>
            <a:r>
              <a:rPr lang="en-US" sz="1400" dirty="0">
                <a:solidFill>
                  <a:schemeClr val="bg2"/>
                </a:solidFill>
                <a:latin typeface="Calibri" pitchFamily="34" charset="0"/>
                <a:cs typeface="Arial" charset="0"/>
              </a:rPr>
              <a:t> man </a:t>
            </a:r>
            <a:r>
              <a:rPr lang="en-US" sz="1400" dirty="0" err="1">
                <a:solidFill>
                  <a:schemeClr val="bg2"/>
                </a:solidFill>
                <a:latin typeface="Calibri" pitchFamily="34" charset="0"/>
                <a:cs typeface="Arial" charset="0"/>
              </a:rPr>
              <a:t>kan</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benytte</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automatisk</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avsl</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Hva</a:t>
            </a:r>
            <a:r>
              <a:rPr lang="en-US" sz="1400" dirty="0">
                <a:solidFill>
                  <a:schemeClr val="bg2"/>
                </a:solidFill>
                <a:latin typeface="Calibri" pitchFamily="34" charset="0"/>
                <a:cs typeface="Arial" charset="0"/>
              </a:rPr>
              <a:t> med renter, </a:t>
            </a:r>
            <a:r>
              <a:rPr lang="en-US" sz="1400" dirty="0" err="1">
                <a:solidFill>
                  <a:schemeClr val="bg2"/>
                </a:solidFill>
                <a:latin typeface="Calibri" pitchFamily="34" charset="0"/>
                <a:cs typeface="Arial" charset="0"/>
              </a:rPr>
              <a:t>logisk</a:t>
            </a:r>
            <a:r>
              <a:rPr lang="en-US" sz="1400" dirty="0">
                <a:solidFill>
                  <a:schemeClr val="bg2"/>
                </a:solidFill>
                <a:latin typeface="Calibri" pitchFamily="34" charset="0"/>
                <a:cs typeface="Arial" charset="0"/>
              </a:rPr>
              <a:t> at renter </a:t>
            </a:r>
            <a:r>
              <a:rPr lang="en-US" sz="1400" dirty="0" err="1">
                <a:solidFill>
                  <a:schemeClr val="bg2"/>
                </a:solidFill>
                <a:latin typeface="Calibri" pitchFamily="34" charset="0"/>
                <a:cs typeface="Arial" charset="0"/>
              </a:rPr>
              <a:t>dekkes</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til</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slutt</a:t>
            </a:r>
            <a:r>
              <a:rPr lang="en-US" sz="1400" dirty="0">
                <a:solidFill>
                  <a:schemeClr val="bg2"/>
                </a:solidFill>
                <a:latin typeface="Calibri" pitchFamily="34" charset="0"/>
                <a:cs typeface="Arial" charset="0"/>
              </a:rPr>
              <a:t> ?</a:t>
            </a:r>
          </a:p>
          <a:p>
            <a:pPr>
              <a:spcBef>
                <a:spcPct val="0"/>
              </a:spcBef>
            </a:pPr>
            <a:r>
              <a:rPr lang="en-US" sz="1400" dirty="0" err="1">
                <a:solidFill>
                  <a:schemeClr val="bg2"/>
                </a:solidFill>
                <a:latin typeface="Calibri" pitchFamily="34" charset="0"/>
                <a:cs typeface="Arial" charset="0"/>
              </a:rPr>
              <a:t>Hva</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er</a:t>
            </a:r>
            <a:r>
              <a:rPr lang="en-US" sz="1400" dirty="0">
                <a:solidFill>
                  <a:schemeClr val="bg2"/>
                </a:solidFill>
                <a:latin typeface="Calibri" pitchFamily="34" charset="0"/>
                <a:cs typeface="Arial" charset="0"/>
              </a:rPr>
              <a:t> </a:t>
            </a:r>
            <a:r>
              <a:rPr lang="en-US" sz="1400" dirty="0" err="1">
                <a:solidFill>
                  <a:schemeClr val="bg2"/>
                </a:solidFill>
                <a:latin typeface="Calibri" pitchFamily="34" charset="0"/>
                <a:cs typeface="Arial" charset="0"/>
              </a:rPr>
              <a:t>gebyrinntekt</a:t>
            </a:r>
            <a:r>
              <a:rPr lang="en-US" sz="1400" dirty="0">
                <a:solidFill>
                  <a:schemeClr val="bg2"/>
                </a:solidFill>
                <a:latin typeface="Calibri" pitchFamily="34" charset="0"/>
                <a:cs typeface="Arial" charset="0"/>
              </a:rPr>
              <a:t> for </a:t>
            </a:r>
            <a:r>
              <a:rPr lang="en-US" sz="1400" dirty="0" err="1">
                <a:solidFill>
                  <a:schemeClr val="bg2"/>
                </a:solidFill>
                <a:latin typeface="Calibri" pitchFamily="34" charset="0"/>
                <a:cs typeface="Arial" charset="0"/>
              </a:rPr>
              <a:t>kommunen</a:t>
            </a:r>
            <a:r>
              <a:rPr lang="en-US" sz="1400" dirty="0">
                <a:solidFill>
                  <a:schemeClr val="bg2"/>
                </a:solidFill>
                <a:latin typeface="Calibri" pitchFamily="34" charset="0"/>
                <a:cs typeface="Arial" charset="0"/>
              </a:rPr>
              <a:t> ?</a:t>
            </a:r>
          </a:p>
          <a:p>
            <a:pPr>
              <a:spcBef>
                <a:spcPct val="0"/>
              </a:spcBef>
            </a:pPr>
            <a:endParaRPr lang="en-US" sz="1400" dirty="0">
              <a:solidFill>
                <a:schemeClr val="bg2"/>
              </a:solidFill>
              <a:latin typeface="Calibri" pitchFamily="34" charset="0"/>
              <a:cs typeface="Arial" charset="0"/>
            </a:endParaRPr>
          </a:p>
          <a:p>
            <a:r>
              <a:rPr lang="nb-NO" b="1" dirty="0" smtClean="0">
                <a:effectLst/>
              </a:rPr>
              <a:t>Beløpsgrense overbetalt</a:t>
            </a:r>
          </a:p>
          <a:p>
            <a:r>
              <a:rPr lang="nb-NO" dirty="0" smtClean="0">
                <a:effectLst/>
              </a:rPr>
              <a:t>Grense for hva som skal tilbakebetales til debitor hvis debitor </a:t>
            </a:r>
            <a:r>
              <a:rPr lang="nb-NO" dirty="0" err="1" smtClean="0">
                <a:effectLst/>
              </a:rPr>
              <a:t>overbetaler</a:t>
            </a:r>
            <a:r>
              <a:rPr lang="nb-NO" dirty="0" smtClean="0">
                <a:effectLst/>
              </a:rPr>
              <a:t>. Hvis det står kr 150 i dette feltet vil ikke debitor få tilbakebetalt beløp under kr 150,-.</a:t>
            </a:r>
          </a:p>
          <a:p>
            <a:r>
              <a:rPr lang="nb-NO" b="1" dirty="0" smtClean="0">
                <a:effectLst/>
              </a:rPr>
              <a:t>Antall linjer i </a:t>
            </a:r>
            <a:r>
              <a:rPr lang="nb-NO" b="1" dirty="0" err="1" smtClean="0">
                <a:effectLst/>
              </a:rPr>
              <a:t>listeboks</a:t>
            </a:r>
            <a:endParaRPr lang="nb-NO" b="1" dirty="0" smtClean="0">
              <a:effectLst/>
            </a:endParaRPr>
          </a:p>
          <a:p>
            <a:r>
              <a:rPr lang="nb-NO" dirty="0" smtClean="0">
                <a:effectLst/>
              </a:rPr>
              <a:t>Her settes antall linjer som kommer opp ved liste søk.</a:t>
            </a:r>
          </a:p>
          <a:p>
            <a:r>
              <a:rPr lang="nb-NO" b="1" dirty="0" smtClean="0">
                <a:effectLst/>
              </a:rPr>
              <a:t>Rettsgebyr</a:t>
            </a:r>
          </a:p>
          <a:p>
            <a:r>
              <a:rPr lang="nb-NO" dirty="0" smtClean="0">
                <a:effectLst/>
              </a:rPr>
              <a:t>Koderegisteret</a:t>
            </a:r>
          </a:p>
          <a:p>
            <a:r>
              <a:rPr lang="nb-NO" dirty="0" smtClean="0">
                <a:effectLst/>
              </a:rPr>
              <a:t>Feltet skal til enhver tid inneholde verdien av en - 1 R. (R = rettsgebyr) Som regel endrer denne seg ved hvert nyttår, og det er da nødvendig å gjøre en oppdatering av dette feltet og deretter oppdatere alle kodene der det er lagt inn rettsgebyr under kostnader (se Kostnader). I Koderegisteret må du inne på kostnader oppdatere beløpene med å trykke TAB i feltene der det er lagt inn rettsgebyr.</a:t>
            </a:r>
          </a:p>
          <a:p>
            <a:r>
              <a:rPr lang="nb-NO" b="1" dirty="0" smtClean="0">
                <a:effectLst/>
              </a:rPr>
              <a:t>Inkassosats</a:t>
            </a:r>
          </a:p>
          <a:p>
            <a:r>
              <a:rPr lang="nb-NO" dirty="0" smtClean="0">
                <a:effectLst/>
              </a:rPr>
              <a:t>Feltet skal til enhver tid inneholde verdien av en – 1 I. I = inkassosats. </a:t>
            </a:r>
          </a:p>
          <a:p>
            <a:r>
              <a:rPr lang="nb-NO" b="1" dirty="0" smtClean="0">
                <a:effectLst/>
              </a:rPr>
              <a:t>Automatisk avslutning av sak</a:t>
            </a:r>
          </a:p>
          <a:p>
            <a:r>
              <a:rPr lang="nb-NO" b="1" dirty="0" smtClean="0">
                <a:effectLst/>
              </a:rPr>
              <a:t>Grense avslutt hovedstol / Avslutt rente / Avslutt omkostninger: </a:t>
            </a:r>
            <a:r>
              <a:rPr lang="nb-NO" dirty="0" smtClean="0">
                <a:effectLst/>
              </a:rPr>
              <a:t>Her kan du angi prosentvis beløpsgrense for avslutning av saker automatisk ved innbetaling. Dersom du lar det stå null som verdi betyr det at du ikke ønsker at saker skal avsluttes automatisk. Alle tre feltene må være sanne før saker avsluttes automatisk.</a:t>
            </a:r>
          </a:p>
          <a:p>
            <a:r>
              <a:rPr lang="nb-NO" dirty="0" smtClean="0">
                <a:effectLst/>
              </a:rPr>
              <a:t>Beløpsgrense mva. faktura</a:t>
            </a:r>
          </a:p>
          <a:p>
            <a:r>
              <a:rPr lang="nb-NO" b="1" dirty="0" smtClean="0">
                <a:effectLst/>
              </a:rPr>
              <a:t>Minimum </a:t>
            </a:r>
            <a:r>
              <a:rPr lang="nb-NO" b="1" dirty="0" err="1" smtClean="0">
                <a:effectLst/>
              </a:rPr>
              <a:t>mvafaktura</a:t>
            </a:r>
            <a:endParaRPr lang="nb-NO" b="1" dirty="0" smtClean="0">
              <a:effectLst/>
            </a:endParaRPr>
          </a:p>
          <a:p>
            <a:r>
              <a:rPr lang="nb-NO" dirty="0" smtClean="0">
                <a:effectLst/>
              </a:rPr>
              <a:t>For å unngå å sende småfakturaer på mva. kan det legges inn en beløpsgrense for å avgjøre om faktura skal sendes eller ikke. Dersom du lar det stå null i feltet, vil ingen sjekk av beløp utføres. Vær klar over at dersom du ikke sender </a:t>
            </a:r>
            <a:r>
              <a:rPr lang="nb-NO" dirty="0" err="1" smtClean="0">
                <a:effectLst/>
              </a:rPr>
              <a:t>mva.faktura</a:t>
            </a:r>
            <a:r>
              <a:rPr lang="nb-NO" dirty="0" smtClean="0">
                <a:effectLst/>
              </a:rPr>
              <a:t> ved hver avregning, så betyr det at </a:t>
            </a:r>
            <a:r>
              <a:rPr lang="nb-NO" dirty="0" err="1" smtClean="0">
                <a:effectLst/>
              </a:rPr>
              <a:t>mva</a:t>
            </a:r>
            <a:r>
              <a:rPr lang="nb-NO" dirty="0" smtClean="0">
                <a:effectLst/>
              </a:rPr>
              <a:t> som motregnes og debiteres klientmidler, ikke får sin kreditpost før du sender </a:t>
            </a:r>
            <a:r>
              <a:rPr lang="nb-NO" dirty="0" err="1" smtClean="0">
                <a:effectLst/>
              </a:rPr>
              <a:t>mva.faktura</a:t>
            </a:r>
            <a:r>
              <a:rPr lang="nb-NO" dirty="0" smtClean="0">
                <a:effectLst/>
              </a:rPr>
              <a:t>. Dette kan medføre et avvik i for eksempel posteringslisten, da kreditposten ikke kommer før f. eks. neste avregning når sum faktura blir større enn nedre grense som er satt i dette feltet.</a:t>
            </a:r>
          </a:p>
          <a:p>
            <a:r>
              <a:rPr lang="nb-NO" b="1" dirty="0" smtClean="0">
                <a:effectLst/>
              </a:rPr>
              <a:t>Minimum girobeløp</a:t>
            </a:r>
          </a:p>
          <a:p>
            <a:r>
              <a:rPr lang="nb-NO" dirty="0" smtClean="0">
                <a:effectLst/>
              </a:rPr>
              <a:t>Dersom det oppstår en gjeldslinje som burde gireres, men som er under angitt ”minimum girobeløp” (for eksempel påløp på kr. 20,-) så gireres linjen ikke, men det gis en oppfølging i innkurven til saksbehandleren.</a:t>
            </a:r>
          </a:p>
          <a:p>
            <a:r>
              <a:rPr lang="nb-NO" b="1" dirty="0" smtClean="0">
                <a:effectLst/>
              </a:rPr>
              <a:t>Minimum purrebeløp</a:t>
            </a:r>
          </a:p>
          <a:p>
            <a:r>
              <a:rPr lang="nb-NO" dirty="0" smtClean="0">
                <a:effectLst/>
              </a:rPr>
              <a:t>Minste beløp vi ønsker å purre jfr. minimum girobeløp</a:t>
            </a:r>
          </a:p>
          <a:p>
            <a:r>
              <a:rPr lang="nb-NO" b="1" dirty="0" smtClean="0">
                <a:effectLst/>
              </a:rPr>
              <a:t>Grense avskriving</a:t>
            </a:r>
          </a:p>
          <a:p>
            <a:r>
              <a:rPr lang="nb-NO" dirty="0" smtClean="0">
                <a:effectLst/>
              </a:rPr>
              <a:t>Når en innbetaling ikke dekker inn hele beløpet avskrives rest som er lik eller mindre enn beløpet som blir lagt inn her. Dette er et felt som muligens skal tas bort. Foreløpig så er det </a:t>
            </a:r>
            <a:r>
              <a:rPr lang="nb-NO" dirty="0" err="1" smtClean="0">
                <a:effectLst/>
              </a:rPr>
              <a:t>innaktivert</a:t>
            </a:r>
            <a:endParaRPr lang="nb-NO" dirty="0" smtClean="0">
              <a:effectLst/>
            </a:endParaRPr>
          </a:p>
          <a:p>
            <a:r>
              <a:rPr lang="nb-NO" b="1" dirty="0" smtClean="0">
                <a:effectLst/>
              </a:rPr>
              <a:t>Betalte omkostninger godskrives ikke kreditor når saken har rest omkostninger</a:t>
            </a:r>
          </a:p>
          <a:p>
            <a:r>
              <a:rPr lang="nb-NO" dirty="0" smtClean="0">
                <a:effectLst/>
              </a:rPr>
              <a:t>Hvis det er fakturert kreditor, og det skal tilbakebetales direkte med kode 341 blir ikke penger utbetalt til kreditor hvis det på saken er rest på omkostninger når du har hake på denne. Med omkostninger menes forskudd- og etterskuddsgebyr.</a:t>
            </a:r>
          </a:p>
          <a:p>
            <a:r>
              <a:rPr lang="nb-NO" b="1" dirty="0" err="1" smtClean="0">
                <a:effectLst/>
              </a:rPr>
              <a:t>Beregn</a:t>
            </a:r>
            <a:r>
              <a:rPr lang="nb-NO" b="1" dirty="0" smtClean="0">
                <a:effectLst/>
              </a:rPr>
              <a:t> omkostningsrente 30 dager etter betalingsoppfordring</a:t>
            </a:r>
          </a:p>
          <a:p>
            <a:r>
              <a:rPr lang="nb-NO" dirty="0" smtClean="0">
                <a:effectLst/>
              </a:rPr>
              <a:t>Hvis det er hake på denne så blir det beregnet omkostningsrenter 30 dager etter at betalingsoppfordringen er sendt.</a:t>
            </a:r>
          </a:p>
          <a:p>
            <a:r>
              <a:rPr lang="nb-NO" b="1" dirty="0" err="1" smtClean="0">
                <a:effectLst/>
              </a:rPr>
              <a:t>Beregn</a:t>
            </a:r>
            <a:r>
              <a:rPr lang="nb-NO" b="1" dirty="0" smtClean="0">
                <a:effectLst/>
              </a:rPr>
              <a:t> </a:t>
            </a:r>
            <a:r>
              <a:rPr lang="nb-NO" b="1" dirty="0" err="1" smtClean="0">
                <a:effectLst/>
              </a:rPr>
              <a:t>mva</a:t>
            </a:r>
            <a:r>
              <a:rPr lang="nb-NO" b="1" dirty="0" smtClean="0">
                <a:effectLst/>
              </a:rPr>
              <a:t> på omkostningsrenten</a:t>
            </a:r>
          </a:p>
          <a:p>
            <a:r>
              <a:rPr lang="nb-NO" dirty="0" smtClean="0">
                <a:effectLst/>
              </a:rPr>
              <a:t>Hvis det er hake på denne så blir det beregnet </a:t>
            </a:r>
            <a:r>
              <a:rPr lang="nb-NO" dirty="0" err="1" smtClean="0">
                <a:effectLst/>
              </a:rPr>
              <a:t>mva</a:t>
            </a:r>
            <a:r>
              <a:rPr lang="nb-NO" dirty="0" smtClean="0">
                <a:effectLst/>
              </a:rPr>
              <a:t> av omkostningsrentene.</a:t>
            </a:r>
          </a:p>
          <a:p>
            <a:r>
              <a:rPr lang="nb-NO" b="1" dirty="0" err="1" smtClean="0">
                <a:effectLst/>
              </a:rPr>
              <a:t>Motregn</a:t>
            </a:r>
            <a:r>
              <a:rPr lang="nb-NO" b="1" dirty="0" smtClean="0">
                <a:effectLst/>
              </a:rPr>
              <a:t> på tvers av saker</a:t>
            </a:r>
          </a:p>
          <a:p>
            <a:r>
              <a:rPr lang="nb-NO" dirty="0" smtClean="0">
                <a:effectLst/>
              </a:rPr>
              <a:t>Hakes det av her har du mulighet til å motregne </a:t>
            </a:r>
            <a:r>
              <a:rPr lang="nb-NO" dirty="0" err="1" smtClean="0">
                <a:effectLst/>
              </a:rPr>
              <a:t>mva</a:t>
            </a:r>
            <a:r>
              <a:rPr lang="nb-NO" dirty="0" smtClean="0">
                <a:effectLst/>
              </a:rPr>
              <a:t> på tvers av alle kreditors saker. Da sjekker Predator om sum total </a:t>
            </a:r>
            <a:r>
              <a:rPr lang="nb-NO" dirty="0" err="1" smtClean="0">
                <a:effectLst/>
              </a:rPr>
              <a:t>mva</a:t>
            </a:r>
            <a:r>
              <a:rPr lang="nb-NO" dirty="0" smtClean="0">
                <a:effectLst/>
              </a:rPr>
              <a:t> er større enn det beløpet vi har tenkt å utbetale til Kreditor. Dersom denne summen er positiv motregner Predator på tvers av alle saker til kreditor. Dersom denne summen er negativ kan Predator ikke motregne på tvers, og vi motregner </a:t>
            </a:r>
            <a:r>
              <a:rPr lang="nb-NO" dirty="0" err="1" smtClean="0">
                <a:effectLst/>
              </a:rPr>
              <a:t>mva</a:t>
            </a:r>
            <a:r>
              <a:rPr lang="nb-NO" dirty="0" smtClean="0">
                <a:effectLst/>
              </a:rPr>
              <a:t> på vanlig måte, sak for sak. </a:t>
            </a:r>
          </a:p>
          <a:p>
            <a:r>
              <a:rPr lang="nb-NO" b="1" dirty="0" smtClean="0">
                <a:effectLst/>
              </a:rPr>
              <a:t>Juster krav ved gjeldsordning</a:t>
            </a:r>
          </a:p>
          <a:p>
            <a:r>
              <a:rPr lang="nb-NO" dirty="0" smtClean="0">
                <a:effectLst/>
              </a:rPr>
              <a:t>Hvis det er hake her så blir kravet justert automatisk når man legger på gjeldsordning. (</a:t>
            </a:r>
            <a:r>
              <a:rPr lang="nb-NO" dirty="0" err="1" smtClean="0">
                <a:effectLst/>
              </a:rPr>
              <a:t>Gjeldsanering</a:t>
            </a:r>
            <a:r>
              <a:rPr lang="nb-NO" dirty="0" smtClean="0">
                <a:effectLst/>
              </a:rPr>
              <a:t>)</a:t>
            </a:r>
          </a:p>
          <a:p>
            <a:endParaRPr lang="nb-NO" dirty="0" smtClean="0">
              <a:effectLst/>
            </a:endParaRPr>
          </a:p>
          <a:p>
            <a:endParaRPr lang="nb-NO" dirty="0" smtClean="0">
              <a:latin typeface="Calibri" pitchFamily="34" charset="0"/>
              <a:cs typeface="Arial" charset="0"/>
            </a:endParaRPr>
          </a:p>
        </p:txBody>
      </p:sp>
    </p:spTree>
    <p:extLst>
      <p:ext uri="{BB962C8B-B14F-4D97-AF65-F5344CB8AC3E}">
        <p14:creationId xmlns:p14="http://schemas.microsoft.com/office/powerpoint/2010/main" val="250194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12700">
            <a:miter lim="800000"/>
            <a:headEnd type="none" w="sm" len="sm"/>
            <a:tailEnd type="none" w="sm" len="sm"/>
          </a:ln>
        </p:spPr>
        <p:txBody>
          <a:bodyPr/>
          <a:lstStyle/>
          <a:p>
            <a:fld id="{33E61914-31B0-4EEA-8902-5C694D7FAF74}" type="slidenum">
              <a:rPr lang="nb-NO" smtClean="0">
                <a:latin typeface="Calibri" pitchFamily="34" charset="0"/>
              </a:rPr>
              <a:pPr/>
              <a:t>9</a:t>
            </a:fld>
            <a:endParaRPr lang="nb-NO" dirty="0" smtClean="0">
              <a:latin typeface="Calibri" pitchFamily="34"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p:spPr>
        <p:txBody>
          <a:bodyPr/>
          <a:lstStyle/>
          <a:p>
            <a:pPr>
              <a:buFontTx/>
              <a:buChar char="-"/>
            </a:pPr>
            <a:endParaRPr lang="nb-NO" dirty="0" smtClean="0">
              <a:latin typeface="Calibri" pitchFamily="34" charset="0"/>
              <a:cs typeface="Times New Roman" pitchFamily="18" charset="0"/>
            </a:endParaRPr>
          </a:p>
        </p:txBody>
      </p:sp>
    </p:spTree>
    <p:extLst>
      <p:ext uri="{BB962C8B-B14F-4D97-AF65-F5344CB8AC3E}">
        <p14:creationId xmlns:p14="http://schemas.microsoft.com/office/powerpoint/2010/main" val="2725042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nb-NO"/>
          </a:p>
        </p:txBody>
      </p:sp>
      <p:sp>
        <p:nvSpPr>
          <p:cNvPr id="7" name="Rektangel 6"/>
          <p:cNvSpPr/>
          <p:nvPr userDrawn="1"/>
        </p:nvSpPr>
        <p:spPr>
          <a:xfrm>
            <a:off x="-108520" y="-99392"/>
            <a:ext cx="9289032" cy="7488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012" y="6287367"/>
            <a:ext cx="755576" cy="268649"/>
          </a:xfrm>
          <a:prstGeom prst="rect">
            <a:avLst/>
          </a:prstGeom>
        </p:spPr>
      </p:pic>
      <p:sp>
        <p:nvSpPr>
          <p:cNvPr id="2" name="Title 1"/>
          <p:cNvSpPr>
            <a:spLocks noGrp="1"/>
          </p:cNvSpPr>
          <p:nvPr>
            <p:ph type="ctrTitle"/>
          </p:nvPr>
        </p:nvSpPr>
        <p:spPr>
          <a:xfrm>
            <a:off x="685800" y="2679055"/>
            <a:ext cx="7772400" cy="1470025"/>
          </a:xfrm>
        </p:spPr>
        <p:txBody>
          <a:bodyPr>
            <a:normAutofit/>
          </a:bodyPr>
          <a:lstStyle>
            <a:lvl1pPr algn="ctr">
              <a:defRPr sz="3600" b="0">
                <a:solidFill>
                  <a:schemeClr val="tx1"/>
                </a:solidFill>
              </a:defRPr>
            </a:lvl1pPr>
          </a:lstStyle>
          <a:p>
            <a:r>
              <a:rPr lang="nb-NO" dirty="0" smtClean="0"/>
              <a:t>Klikk for å redigere tittelstil</a:t>
            </a:r>
            <a:endParaRPr lang="nb-NO" dirty="0"/>
          </a:p>
        </p:txBody>
      </p:sp>
      <p:sp>
        <p:nvSpPr>
          <p:cNvPr id="3" name="Subtitle 2"/>
          <p:cNvSpPr>
            <a:spLocks noGrp="1"/>
          </p:cNvSpPr>
          <p:nvPr>
            <p:ph type="subTitle" idx="1"/>
          </p:nvPr>
        </p:nvSpPr>
        <p:spPr>
          <a:xfrm>
            <a:off x="1371600" y="4149080"/>
            <a:ext cx="6400800" cy="1345704"/>
          </a:xfrm>
        </p:spPr>
        <p:txBody>
          <a:bodyPr>
            <a:normAutofit/>
          </a:bodyPr>
          <a:lstStyle>
            <a:lvl1pPr marL="0" indent="0" algn="ctr">
              <a:buNone/>
              <a:defRPr sz="2400">
                <a:solidFill>
                  <a:schemeClr val="tx1"/>
                </a:solidFill>
                <a:latin typeface="Stag Sans Light" panose="020B030304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pic>
        <p:nvPicPr>
          <p:cNvPr id="10"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348" y="2880010"/>
            <a:ext cx="3787140" cy="3787140"/>
          </a:xfrm>
          <a:prstGeom prst="rect">
            <a:avLst/>
          </a:prstGeom>
        </p:spPr>
      </p:pic>
      <p:sp>
        <p:nvSpPr>
          <p:cNvPr id="11" name="Rectangle 6"/>
          <p:cNvSpPr/>
          <p:nvPr userDrawn="1"/>
        </p:nvSpPr>
        <p:spPr>
          <a:xfrm>
            <a:off x="179512" y="188640"/>
            <a:ext cx="8784976" cy="6480720"/>
          </a:xfrm>
          <a:prstGeom prst="rect">
            <a:avLst/>
          </a:prstGeom>
          <a:noFill/>
          <a:ln w="12700">
            <a:solidFill>
              <a:srgbClr val="F1E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6" name="Bild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50991" y="1196752"/>
            <a:ext cx="4716016" cy="1229731"/>
          </a:xfrm>
          <a:prstGeom prst="rect">
            <a:avLst/>
          </a:prstGeom>
        </p:spPr>
      </p:pic>
    </p:spTree>
    <p:extLst>
      <p:ext uri="{BB962C8B-B14F-4D97-AF65-F5344CB8AC3E}">
        <p14:creationId xmlns:p14="http://schemas.microsoft.com/office/powerpoint/2010/main" val="375852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dirty="0"/>
          </a:p>
        </p:txBody>
      </p:sp>
      <p:sp>
        <p:nvSpPr>
          <p:cNvPr id="3" name="Vertical Text Placeholder 2"/>
          <p:cNvSpPr>
            <a:spLocks noGrp="1"/>
          </p:cNvSpPr>
          <p:nvPr>
            <p:ph type="body" orient="vert" idx="1"/>
          </p:nvPr>
        </p:nvSpPr>
        <p:spPr>
          <a:xfrm>
            <a:off x="457200" y="1700808"/>
            <a:ext cx="8229600" cy="442535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8814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4213" y="609600"/>
            <a:ext cx="8078787"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4213"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6613"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7215188" y="6442075"/>
            <a:ext cx="1905000" cy="381000"/>
          </a:xfrm>
          <a:prstGeom prst="rect">
            <a:avLst/>
          </a:prstGeom>
        </p:spPr>
        <p:txBody>
          <a:bodyPr/>
          <a:lstStyle>
            <a:lvl1pPr>
              <a:defRPr/>
            </a:lvl1pPr>
          </a:lstStyle>
          <a:p>
            <a:pPr>
              <a:defRPr/>
            </a:pPr>
            <a:endParaRPr lang="en-US"/>
          </a:p>
        </p:txBody>
      </p:sp>
      <p:sp>
        <p:nvSpPr>
          <p:cNvPr id="6" name="Plassholder for bunntekst 5"/>
          <p:cNvSpPr>
            <a:spLocks noGrp="1"/>
          </p:cNvSpPr>
          <p:nvPr>
            <p:ph type="ftr" sz="quarter" idx="11"/>
          </p:nvPr>
        </p:nvSpPr>
        <p:spPr>
          <a:xfrm>
            <a:off x="684213" y="6365875"/>
            <a:ext cx="4267200" cy="457200"/>
          </a:xfrm>
        </p:spPr>
        <p:txBody>
          <a:bodyPr/>
          <a:lstStyle>
            <a:lvl1pPr>
              <a:defRPr/>
            </a:lvl1pPr>
          </a:lstStyle>
          <a:p>
            <a:pPr>
              <a:defRPr/>
            </a:pPr>
            <a:r>
              <a:rPr lang="en-US" smtClean="0"/>
              <a:t>Side </a:t>
            </a:r>
            <a:endParaRPr lang="en-US"/>
          </a:p>
        </p:txBody>
      </p:sp>
      <p:sp>
        <p:nvSpPr>
          <p:cNvPr id="7" name="Plassholder for lysbildenummer 6"/>
          <p:cNvSpPr>
            <a:spLocks noGrp="1"/>
          </p:cNvSpPr>
          <p:nvPr>
            <p:ph type="sldNum" sz="quarter" idx="12"/>
          </p:nvPr>
        </p:nvSpPr>
        <p:spPr>
          <a:xfrm>
            <a:off x="7199313" y="6148388"/>
            <a:ext cx="1905000" cy="381000"/>
          </a:xfrm>
          <a:prstGeom prst="rect">
            <a:avLst/>
          </a:prstGeom>
        </p:spPr>
        <p:txBody>
          <a:bodyPr/>
          <a:lstStyle>
            <a:lvl2pPr lvl="1">
              <a:defRPr/>
            </a:lvl2pPr>
          </a:lstStyle>
          <a:p>
            <a:pPr lvl="1">
              <a:defRPr/>
            </a:pPr>
            <a:fld id="{08AD6605-16D7-477C-B3B1-4DCCDFAD5928}" type="slidenum">
              <a:rPr lang="en-US"/>
              <a:pPr lvl="1">
                <a:defRPr/>
              </a:pPr>
              <a:t>‹#›</a:t>
            </a:fld>
            <a:endParaRPr lang="en-US"/>
          </a:p>
        </p:txBody>
      </p:sp>
    </p:spTree>
    <p:extLst>
      <p:ext uri="{BB962C8B-B14F-4D97-AF65-F5344CB8AC3E}">
        <p14:creationId xmlns:p14="http://schemas.microsoft.com/office/powerpoint/2010/main" val="360594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84213" y="609600"/>
            <a:ext cx="8078787"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4213"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6613" y="1981200"/>
            <a:ext cx="3810000"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6613" y="4114800"/>
            <a:ext cx="3810000"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dato 5"/>
          <p:cNvSpPr>
            <a:spLocks noGrp="1"/>
          </p:cNvSpPr>
          <p:nvPr>
            <p:ph type="dt" sz="half" idx="10"/>
          </p:nvPr>
        </p:nvSpPr>
        <p:spPr>
          <a:xfrm>
            <a:off x="7215188" y="6442075"/>
            <a:ext cx="1905000" cy="381000"/>
          </a:xfrm>
          <a:prstGeom prst="rect">
            <a:avLst/>
          </a:prstGeom>
        </p:spPr>
        <p:txBody>
          <a:bodyPr/>
          <a:lstStyle>
            <a:lvl1pPr>
              <a:defRPr/>
            </a:lvl1pPr>
          </a:lstStyle>
          <a:p>
            <a:pPr>
              <a:defRPr/>
            </a:pPr>
            <a:endParaRPr lang="en-US"/>
          </a:p>
        </p:txBody>
      </p:sp>
      <p:sp>
        <p:nvSpPr>
          <p:cNvPr id="7" name="Plassholder for bunntekst 6"/>
          <p:cNvSpPr>
            <a:spLocks noGrp="1"/>
          </p:cNvSpPr>
          <p:nvPr>
            <p:ph type="ftr" sz="quarter" idx="11"/>
          </p:nvPr>
        </p:nvSpPr>
        <p:spPr>
          <a:xfrm>
            <a:off x="684213" y="6365875"/>
            <a:ext cx="4267200" cy="457200"/>
          </a:xfrm>
        </p:spPr>
        <p:txBody>
          <a:bodyPr/>
          <a:lstStyle>
            <a:lvl1pPr>
              <a:defRPr/>
            </a:lvl1pPr>
          </a:lstStyle>
          <a:p>
            <a:pPr>
              <a:defRPr/>
            </a:pPr>
            <a:r>
              <a:rPr lang="en-US" smtClean="0"/>
              <a:t>Side </a:t>
            </a:r>
            <a:endParaRPr lang="en-US"/>
          </a:p>
        </p:txBody>
      </p:sp>
      <p:sp>
        <p:nvSpPr>
          <p:cNvPr id="8" name="Plassholder for lysbildenummer 7"/>
          <p:cNvSpPr>
            <a:spLocks noGrp="1"/>
          </p:cNvSpPr>
          <p:nvPr>
            <p:ph type="sldNum" sz="quarter" idx="12"/>
          </p:nvPr>
        </p:nvSpPr>
        <p:spPr>
          <a:xfrm>
            <a:off x="7199313" y="6148388"/>
            <a:ext cx="1905000" cy="381000"/>
          </a:xfrm>
          <a:prstGeom prst="rect">
            <a:avLst/>
          </a:prstGeom>
        </p:spPr>
        <p:txBody>
          <a:bodyPr/>
          <a:lstStyle>
            <a:lvl2pPr lvl="1">
              <a:defRPr/>
            </a:lvl2pPr>
          </a:lstStyle>
          <a:p>
            <a:pPr lvl="1">
              <a:defRPr/>
            </a:pPr>
            <a:fld id="{497312BF-98A6-44C6-AA0C-719B40B9D51F}" type="slidenum">
              <a:rPr lang="en-US"/>
              <a:pPr lvl="1">
                <a:defRPr/>
              </a:pPr>
              <a:t>‹#›</a:t>
            </a:fld>
            <a:endParaRPr lang="en-US"/>
          </a:p>
        </p:txBody>
      </p:sp>
    </p:spTree>
    <p:extLst>
      <p:ext uri="{BB962C8B-B14F-4D97-AF65-F5344CB8AC3E}">
        <p14:creationId xmlns:p14="http://schemas.microsoft.com/office/powerpoint/2010/main" val="161088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684213" y="609600"/>
            <a:ext cx="8078787" cy="1143000"/>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4213"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646613"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7215188" y="6442075"/>
            <a:ext cx="1905000" cy="381000"/>
          </a:xfrm>
          <a:prstGeom prst="rect">
            <a:avLst/>
          </a:prstGeom>
        </p:spPr>
        <p:txBody>
          <a:bodyPr/>
          <a:lstStyle>
            <a:lvl1pPr>
              <a:defRPr/>
            </a:lvl1pPr>
          </a:lstStyle>
          <a:p>
            <a:pPr>
              <a:defRPr/>
            </a:pPr>
            <a:endParaRPr lang="en-US"/>
          </a:p>
        </p:txBody>
      </p:sp>
      <p:sp>
        <p:nvSpPr>
          <p:cNvPr id="6" name="Plassholder for bunntekst 5"/>
          <p:cNvSpPr>
            <a:spLocks noGrp="1"/>
          </p:cNvSpPr>
          <p:nvPr>
            <p:ph type="ftr" sz="quarter" idx="11"/>
          </p:nvPr>
        </p:nvSpPr>
        <p:spPr>
          <a:xfrm>
            <a:off x="684213" y="6365875"/>
            <a:ext cx="4267200" cy="457200"/>
          </a:xfrm>
        </p:spPr>
        <p:txBody>
          <a:bodyPr/>
          <a:lstStyle>
            <a:lvl1pPr>
              <a:defRPr/>
            </a:lvl1pPr>
          </a:lstStyle>
          <a:p>
            <a:pPr>
              <a:defRPr/>
            </a:pPr>
            <a:r>
              <a:rPr lang="en-US" smtClean="0"/>
              <a:t>Side </a:t>
            </a:r>
            <a:endParaRPr lang="en-US"/>
          </a:p>
        </p:txBody>
      </p:sp>
      <p:sp>
        <p:nvSpPr>
          <p:cNvPr id="7" name="Plassholder for lysbildenummer 6"/>
          <p:cNvSpPr>
            <a:spLocks noGrp="1"/>
          </p:cNvSpPr>
          <p:nvPr>
            <p:ph type="sldNum" sz="quarter" idx="12"/>
          </p:nvPr>
        </p:nvSpPr>
        <p:spPr>
          <a:xfrm>
            <a:off x="7199313" y="6148388"/>
            <a:ext cx="1905000" cy="381000"/>
          </a:xfrm>
          <a:prstGeom prst="rect">
            <a:avLst/>
          </a:prstGeom>
        </p:spPr>
        <p:txBody>
          <a:bodyPr/>
          <a:lstStyle>
            <a:lvl2pPr lvl="1">
              <a:defRPr/>
            </a:lvl2pPr>
          </a:lstStyle>
          <a:p>
            <a:pPr lvl="1">
              <a:defRPr/>
            </a:pPr>
            <a:fld id="{5D22EDBB-5455-4788-96B5-7824B747450D}" type="slidenum">
              <a:rPr lang="en-US"/>
              <a:pPr lvl="1">
                <a:defRPr/>
              </a:pPr>
              <a:t>‹#›</a:t>
            </a:fld>
            <a:endParaRPr lang="en-US"/>
          </a:p>
        </p:txBody>
      </p:sp>
    </p:spTree>
    <p:extLst>
      <p:ext uri="{BB962C8B-B14F-4D97-AF65-F5344CB8AC3E}">
        <p14:creationId xmlns:p14="http://schemas.microsoft.com/office/powerpoint/2010/main" val="4008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684213" y="609600"/>
            <a:ext cx="8078787"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4213"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utklipp 3"/>
          <p:cNvSpPr>
            <a:spLocks noGrp="1"/>
          </p:cNvSpPr>
          <p:nvPr>
            <p:ph type="clipArt" sz="half" idx="2"/>
          </p:nvPr>
        </p:nvSpPr>
        <p:spPr>
          <a:xfrm>
            <a:off x="4646613" y="1981200"/>
            <a:ext cx="3810000" cy="4114800"/>
          </a:xfrm>
        </p:spPr>
        <p:txBody>
          <a:bodyPr rtlCol="0">
            <a:normAutofit/>
          </a:bodyPr>
          <a:lstStyle/>
          <a:p>
            <a:pPr lvl="0"/>
            <a:endParaRPr lang="nb-NO" noProof="0" smtClean="0"/>
          </a:p>
        </p:txBody>
      </p:sp>
      <p:sp>
        <p:nvSpPr>
          <p:cNvPr id="5" name="Plassholder for dato 4"/>
          <p:cNvSpPr>
            <a:spLocks noGrp="1"/>
          </p:cNvSpPr>
          <p:nvPr>
            <p:ph type="dt" sz="half" idx="10"/>
          </p:nvPr>
        </p:nvSpPr>
        <p:spPr>
          <a:xfrm>
            <a:off x="7215188" y="6442075"/>
            <a:ext cx="1905000" cy="381000"/>
          </a:xfrm>
          <a:prstGeom prst="rect">
            <a:avLst/>
          </a:prstGeom>
        </p:spPr>
        <p:txBody>
          <a:bodyPr/>
          <a:lstStyle>
            <a:lvl1pPr>
              <a:defRPr/>
            </a:lvl1pPr>
          </a:lstStyle>
          <a:p>
            <a:pPr>
              <a:defRPr/>
            </a:pPr>
            <a:endParaRPr lang="en-US">
              <a:solidFill>
                <a:prstClr val="black"/>
              </a:solidFill>
            </a:endParaRPr>
          </a:p>
        </p:txBody>
      </p:sp>
      <p:sp>
        <p:nvSpPr>
          <p:cNvPr id="6" name="Plassholder for bunntekst 5"/>
          <p:cNvSpPr>
            <a:spLocks noGrp="1"/>
          </p:cNvSpPr>
          <p:nvPr>
            <p:ph type="ftr" sz="quarter" idx="11"/>
          </p:nvPr>
        </p:nvSpPr>
        <p:spPr>
          <a:xfrm>
            <a:off x="684213" y="6365875"/>
            <a:ext cx="4267200" cy="457200"/>
          </a:xfrm>
        </p:spPr>
        <p:txBody>
          <a:bodyPr/>
          <a:lstStyle>
            <a:lvl1pPr>
              <a:defRPr/>
            </a:lvl1pPr>
          </a:lstStyle>
          <a:p>
            <a:pPr>
              <a:defRPr/>
            </a:pPr>
            <a:r>
              <a:rPr lang="en-US" smtClean="0">
                <a:solidFill>
                  <a:prstClr val="black">
                    <a:tint val="75000"/>
                  </a:prstClr>
                </a:solidFill>
              </a:rPr>
              <a:t>Side </a:t>
            </a:r>
            <a:endParaRPr lang="en-US">
              <a:solidFill>
                <a:prstClr val="black">
                  <a:tint val="75000"/>
                </a:prstClr>
              </a:solidFill>
            </a:endParaRPr>
          </a:p>
        </p:txBody>
      </p:sp>
      <p:sp>
        <p:nvSpPr>
          <p:cNvPr id="7" name="Plassholder for lysbildenummer 6"/>
          <p:cNvSpPr>
            <a:spLocks noGrp="1"/>
          </p:cNvSpPr>
          <p:nvPr>
            <p:ph type="sldNum" sz="quarter" idx="12"/>
          </p:nvPr>
        </p:nvSpPr>
        <p:spPr>
          <a:xfrm>
            <a:off x="7199313" y="6148388"/>
            <a:ext cx="1905000" cy="381000"/>
          </a:xfrm>
          <a:prstGeom prst="rect">
            <a:avLst/>
          </a:prstGeom>
        </p:spPr>
        <p:txBody>
          <a:bodyPr/>
          <a:lstStyle>
            <a:lvl2pPr lvl="1">
              <a:defRPr/>
            </a:lvl2pPr>
          </a:lstStyle>
          <a:p>
            <a:pPr lvl="1">
              <a:defRPr/>
            </a:pPr>
            <a:fld id="{53282D66-60A5-4437-8BCB-9D0828FAD4D7}" type="slidenum">
              <a:rPr lang="en-US">
                <a:solidFill>
                  <a:prstClr val="black"/>
                </a:solidFill>
              </a:rPr>
              <a:pPr lvl="1">
                <a:defRPr/>
              </a:pPr>
              <a:t>‹#›</a:t>
            </a:fld>
            <a:endParaRPr lang="en-US">
              <a:solidFill>
                <a:prstClr val="black"/>
              </a:solidFill>
            </a:endParaRPr>
          </a:p>
        </p:txBody>
      </p:sp>
    </p:spTree>
    <p:extLst>
      <p:ext uri="{BB962C8B-B14F-4D97-AF65-F5344CB8AC3E}">
        <p14:creationId xmlns:p14="http://schemas.microsoft.com/office/powerpoint/2010/main" val="94585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06011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011141"/>
            <a:ext cx="7772400" cy="1362075"/>
          </a:xfrm>
        </p:spPr>
        <p:txBody>
          <a:bodyPr anchor="t"/>
          <a:lstStyle>
            <a:lvl1pPr algn="l">
              <a:defRPr sz="4000" b="1" cap="all">
                <a:solidFill>
                  <a:srgbClr val="0083A8"/>
                </a:solidFill>
              </a:defRPr>
            </a:lvl1pPr>
          </a:lstStyle>
          <a:p>
            <a:r>
              <a:rPr lang="nb-NO" smtClean="0"/>
              <a:t>Klikk for å redigere tittelstil</a:t>
            </a:r>
            <a:endParaRPr lang="nb-NO"/>
          </a:p>
        </p:txBody>
      </p:sp>
      <p:sp>
        <p:nvSpPr>
          <p:cNvPr id="3" name="Text Placeholder 2"/>
          <p:cNvSpPr>
            <a:spLocks noGrp="1"/>
          </p:cNvSpPr>
          <p:nvPr>
            <p:ph type="body" idx="1"/>
          </p:nvPr>
        </p:nvSpPr>
        <p:spPr>
          <a:xfrm>
            <a:off x="722313" y="251095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31028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72567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Footer Placeholder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36122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4" name="Footer Placeholder 3"/>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16188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85929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56792"/>
            <a:ext cx="5111750" cy="456937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67544" y="1556791"/>
            <a:ext cx="2880321" cy="4464497"/>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200" y="3082652"/>
            <a:ext cx="3082652" cy="3082652"/>
          </a:xfrm>
          <a:prstGeom prst="rect">
            <a:avLst/>
          </a:prstGeom>
        </p:spPr>
      </p:pic>
      <p:sp>
        <p:nvSpPr>
          <p:cNvPr id="13" name="Title 1"/>
          <p:cNvSpPr>
            <a:spLocks noGrp="1"/>
          </p:cNvSpPr>
          <p:nvPr>
            <p:ph type="title"/>
          </p:nvPr>
        </p:nvSpPr>
        <p:spPr>
          <a:xfrm>
            <a:off x="457200" y="413792"/>
            <a:ext cx="8229600" cy="1143000"/>
          </a:xfrm>
        </p:spPr>
        <p:txBody>
          <a:bodyPr/>
          <a:lstStyle/>
          <a:p>
            <a:r>
              <a:rPr lang="nb-NO" smtClean="0"/>
              <a:t>Klikk for å redigere tittelstil</a:t>
            </a:r>
            <a:endParaRPr lang="nb-NO"/>
          </a:p>
        </p:txBody>
      </p:sp>
    </p:spTree>
    <p:extLst>
      <p:ext uri="{BB962C8B-B14F-4D97-AF65-F5344CB8AC3E}">
        <p14:creationId xmlns:p14="http://schemas.microsoft.com/office/powerpoint/2010/main" val="47804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556792"/>
            <a:ext cx="8208912" cy="3672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467544" y="5367338"/>
            <a:ext cx="8208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
        <p:nvSpPr>
          <p:cNvPr id="10" name="Title 1"/>
          <p:cNvSpPr>
            <a:spLocks noGrp="1"/>
          </p:cNvSpPr>
          <p:nvPr>
            <p:ph type="title"/>
          </p:nvPr>
        </p:nvSpPr>
        <p:spPr>
          <a:xfrm>
            <a:off x="457200" y="413792"/>
            <a:ext cx="8229600" cy="1143000"/>
          </a:xfrm>
        </p:spPr>
        <p:txBody>
          <a:bodyPr/>
          <a:lstStyle/>
          <a:p>
            <a:r>
              <a:rPr lang="nb-NO" smtClean="0"/>
              <a:t>Klikk for å redigere tittelstil</a:t>
            </a:r>
            <a:endParaRPr lang="nb-NO"/>
          </a:p>
        </p:txBody>
      </p:sp>
    </p:spTree>
    <p:extLst>
      <p:ext uri="{BB962C8B-B14F-4D97-AF65-F5344CB8AC3E}">
        <p14:creationId xmlns:p14="http://schemas.microsoft.com/office/powerpoint/2010/main" val="206758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32048" y="6276374"/>
            <a:ext cx="855972" cy="223200"/>
          </a:xfrm>
          <a:prstGeom prst="rect">
            <a:avLst/>
          </a:prstGeom>
        </p:spPr>
      </p:pic>
      <p:sp>
        <p:nvSpPr>
          <p:cNvPr id="7" name="Rectangle 6"/>
          <p:cNvSpPr/>
          <p:nvPr/>
        </p:nvSpPr>
        <p:spPr>
          <a:xfrm>
            <a:off x="179512" y="188640"/>
            <a:ext cx="8784976" cy="6480720"/>
          </a:xfrm>
          <a:prstGeom prst="rect">
            <a:avLst/>
          </a:prstGeom>
          <a:noFill/>
          <a:ln w="12700">
            <a:solidFill>
              <a:srgbClr val="F1E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le Placeholder 1"/>
          <p:cNvSpPr>
            <a:spLocks noGrp="1"/>
          </p:cNvSpPr>
          <p:nvPr>
            <p:ph type="title"/>
          </p:nvPr>
        </p:nvSpPr>
        <p:spPr>
          <a:xfrm>
            <a:off x="457200" y="413792"/>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Footer Placeholder 4"/>
          <p:cNvSpPr>
            <a:spLocks noGrp="1"/>
          </p:cNvSpPr>
          <p:nvPr>
            <p:ph type="ftr" sz="quarter" idx="3"/>
          </p:nvPr>
        </p:nvSpPr>
        <p:spPr>
          <a:xfrm>
            <a:off x="2050991" y="6185790"/>
            <a:ext cx="6893408" cy="365125"/>
          </a:xfrm>
          <a:prstGeom prst="rect">
            <a:avLst/>
          </a:prstGeom>
        </p:spPr>
        <p:txBody>
          <a:bodyPr vert="horz" lIns="91440" tIns="45720" rIns="91440" bIns="45720" rtlCol="0" anchor="ctr"/>
          <a:lstStyle>
            <a:lvl1pPr algn="r">
              <a:defRPr sz="1200">
                <a:solidFill>
                  <a:schemeClr val="tx1">
                    <a:tint val="75000"/>
                  </a:schemeClr>
                </a:solidFill>
                <a:latin typeface="Stag Sans Light" pitchFamily="34" charset="0"/>
              </a:defRPr>
            </a:lvl1pPr>
          </a:lstStyle>
          <a:p>
            <a:r>
              <a:rPr lang="nb-NO" dirty="0" smtClean="0"/>
              <a:t>| SystemPartner Norge AS | www.spn.no |</a:t>
            </a:r>
            <a:endParaRPr lang="nb-NO" dirty="0"/>
          </a:p>
        </p:txBody>
      </p:sp>
      <p:sp>
        <p:nvSpPr>
          <p:cNvPr id="9" name="TextBox 8"/>
          <p:cNvSpPr txBox="1"/>
          <p:nvPr/>
        </p:nvSpPr>
        <p:spPr>
          <a:xfrm>
            <a:off x="7637886" y="1423809"/>
            <a:ext cx="1306513" cy="276999"/>
          </a:xfrm>
          <a:prstGeom prst="rect">
            <a:avLst/>
          </a:prstGeom>
          <a:noFill/>
        </p:spPr>
        <p:txBody>
          <a:bodyPr wrap="none" rtlCol="0">
            <a:spAutoFit/>
          </a:bodyPr>
          <a:lstStyle/>
          <a:p>
            <a:pPr algn="r"/>
            <a:r>
              <a:rPr lang="nb-NO" sz="1200" dirty="0" smtClean="0">
                <a:latin typeface="Stag Sans Light" pitchFamily="34" charset="0"/>
              </a:rPr>
              <a:t>www.procasso.no</a:t>
            </a:r>
            <a:endParaRPr lang="nb-NO" sz="1200" dirty="0">
              <a:latin typeface="Stag Sans Light" pitchFamily="34" charset="0"/>
            </a:endParaRPr>
          </a:p>
        </p:txBody>
      </p:sp>
      <p:cxnSp>
        <p:nvCxnSpPr>
          <p:cNvPr id="11" name="Rett linje 10"/>
          <p:cNvCxnSpPr/>
          <p:nvPr userDrawn="1"/>
        </p:nvCxnSpPr>
        <p:spPr>
          <a:xfrm>
            <a:off x="179511" y="1423809"/>
            <a:ext cx="8784000" cy="0"/>
          </a:xfrm>
          <a:prstGeom prst="line">
            <a:avLst/>
          </a:prstGeom>
          <a:ln>
            <a:solidFill>
              <a:srgbClr val="509E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83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spcBef>
          <a:spcPct val="0"/>
        </a:spcBef>
        <a:buNone/>
        <a:defRPr sz="3200" kern="1200">
          <a:solidFill>
            <a:srgbClr val="509E2F"/>
          </a:solidFill>
          <a:latin typeface="Stag Sans Light" pitchFamily="34" charset="0"/>
          <a:ea typeface="+mj-ea"/>
          <a:cs typeface="+mj-cs"/>
        </a:defRPr>
      </a:lvl1pPr>
    </p:titleStyle>
    <p:bodyStyle>
      <a:lvl1pPr marL="342900" indent="-342900" algn="l" defTabSz="914400" rtl="0" eaLnBrk="1" latinLnBrk="0" hangingPunct="1">
        <a:spcBef>
          <a:spcPct val="20000"/>
        </a:spcBef>
        <a:buClr>
          <a:srgbClr val="509E2F"/>
        </a:buClr>
        <a:buSzPct val="112000"/>
        <a:buFont typeface="Wingdings" panose="05000000000000000000" pitchFamily="2" charset="2"/>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err="1" smtClean="0"/>
              <a:t>SystemPartner</a:t>
            </a:r>
            <a:r>
              <a:rPr lang="nb-NO" dirty="0" smtClean="0"/>
              <a:t> Norge AS</a:t>
            </a:r>
            <a:endParaRPr lang="nb-NO" dirty="0"/>
          </a:p>
        </p:txBody>
      </p:sp>
      <p:sp>
        <p:nvSpPr>
          <p:cNvPr id="3" name="Undertittel 2"/>
          <p:cNvSpPr>
            <a:spLocks noGrp="1"/>
          </p:cNvSpPr>
          <p:nvPr>
            <p:ph type="subTitle" idx="1"/>
          </p:nvPr>
        </p:nvSpPr>
        <p:spPr/>
        <p:txBody>
          <a:bodyPr/>
          <a:lstStyle/>
          <a:p>
            <a:r>
              <a:rPr lang="nb-NO" dirty="0" smtClean="0">
                <a:latin typeface="Stag Sans Light" pitchFamily="34" charset="0"/>
              </a:rPr>
              <a:t>Systemadministrasjon</a:t>
            </a:r>
            <a:endParaRPr lang="nb-NO" dirty="0">
              <a:latin typeface="Stag Sans Light" pitchFamily="34" charset="0"/>
            </a:endParaRPr>
          </a:p>
        </p:txBody>
      </p:sp>
    </p:spTree>
    <p:extLst>
      <p:ext uri="{BB962C8B-B14F-4D97-AF65-F5344CB8AC3E}">
        <p14:creationId xmlns:p14="http://schemas.microsoft.com/office/powerpoint/2010/main" val="1887315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Andre </a:t>
            </a:r>
            <a:r>
              <a:rPr lang="nb-NO" dirty="0" err="1" smtClean="0"/>
              <a:t>parametre</a:t>
            </a:r>
            <a:endParaRPr lang="nb-NO" dirty="0"/>
          </a:p>
        </p:txBody>
      </p:sp>
      <p:sp>
        <p:nvSpPr>
          <p:cNvPr id="3" name="Plassholder for innhold 2"/>
          <p:cNvSpPr>
            <a:spLocks noGrp="1"/>
          </p:cNvSpPr>
          <p:nvPr>
            <p:ph idx="1"/>
          </p:nvPr>
        </p:nvSpPr>
        <p:spPr/>
        <p:txBody>
          <a:bodyPr/>
          <a:lstStyle/>
          <a:p>
            <a:r>
              <a:rPr lang="nb-NO" dirty="0" err="1" smtClean="0"/>
              <a:t>Default</a:t>
            </a:r>
            <a:r>
              <a:rPr lang="nb-NO" dirty="0" smtClean="0"/>
              <a:t> innstillinger søkekriterier</a:t>
            </a:r>
          </a:p>
          <a:p>
            <a:r>
              <a:rPr lang="nb-NO" dirty="0" smtClean="0"/>
              <a:t>Fordeling samlesak</a:t>
            </a:r>
          </a:p>
          <a:p>
            <a:pPr lvl="1"/>
            <a:r>
              <a:rPr lang="nb-NO" dirty="0" smtClean="0"/>
              <a:t>Alder faktura</a:t>
            </a:r>
          </a:p>
          <a:p>
            <a:pPr lvl="1"/>
            <a:r>
              <a:rPr lang="nb-NO" dirty="0" smtClean="0"/>
              <a:t>Andelsmessig</a:t>
            </a:r>
            <a:endParaRPr lang="nb-NO"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996952"/>
            <a:ext cx="5480273" cy="367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505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7"/>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14339" name="Rectangle 1028"/>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14340" name="Rectangle 1029"/>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14341" name="Rectangle 1031"/>
          <p:cNvSpPr>
            <a:spLocks noGrp="1" noChangeArrowheads="1"/>
          </p:cNvSpPr>
          <p:nvPr>
            <p:ph idx="1"/>
          </p:nvPr>
        </p:nvSpPr>
        <p:spPr>
          <a:xfrm>
            <a:off x="457200" y="1600200"/>
            <a:ext cx="4402832" cy="4525963"/>
          </a:xfrm>
        </p:spPr>
        <p:txBody>
          <a:bodyPr>
            <a:normAutofit/>
          </a:bodyPr>
          <a:lstStyle/>
          <a:p>
            <a:pPr>
              <a:buClr>
                <a:srgbClr val="009900"/>
              </a:buClr>
            </a:pPr>
            <a:r>
              <a:rPr lang="nb-NO" sz="1600" dirty="0"/>
              <a:t>I </a:t>
            </a:r>
            <a:r>
              <a:rPr lang="nb-NO" sz="1600" dirty="0" smtClean="0"/>
              <a:t>Systemadministrasjon /Avdragsinnstillinger </a:t>
            </a:r>
            <a:r>
              <a:rPr lang="nb-NO" sz="1600" dirty="0"/>
              <a:t>MÅ man registrere de typer avdrag man har behov for</a:t>
            </a:r>
            <a:r>
              <a:rPr lang="nb-NO" sz="1600" dirty="0" smtClean="0"/>
              <a:t>:</a:t>
            </a:r>
          </a:p>
          <a:p>
            <a:pPr>
              <a:buClr>
                <a:srgbClr val="009900"/>
              </a:buClr>
            </a:pPr>
            <a:endParaRPr lang="nb-NO" sz="1600" dirty="0"/>
          </a:p>
          <a:p>
            <a:pPr>
              <a:buClr>
                <a:srgbClr val="009900"/>
              </a:buClr>
            </a:pPr>
            <a:r>
              <a:rPr lang="nb-NO" sz="1600" dirty="0" smtClean="0"/>
              <a:t>De </a:t>
            </a:r>
            <a:r>
              <a:rPr lang="nb-NO" sz="1600" dirty="0"/>
              <a:t>relevante typene er; frivillig avtale, lønnstrekk  og </a:t>
            </a:r>
            <a:r>
              <a:rPr lang="nb-NO" sz="1600" dirty="0" smtClean="0"/>
              <a:t>trygdetrekk</a:t>
            </a:r>
            <a:endParaRPr lang="nb-NO" sz="1600" dirty="0"/>
          </a:p>
          <a:p>
            <a:pPr>
              <a:buClr>
                <a:srgbClr val="009900"/>
              </a:buClr>
            </a:pPr>
            <a:r>
              <a:rPr lang="nb-NO" sz="1600" dirty="0"/>
              <a:t>Alle avdragsordninger  purres ved arbeidsflyt. Registrer flere arbeidsflyter dersom dere ønsker en annen purreflyt for de enkelte typer avdrag.  </a:t>
            </a:r>
            <a:endParaRPr lang="nb-NO" sz="1600" dirty="0" smtClean="0"/>
          </a:p>
          <a:p>
            <a:pPr>
              <a:buClr>
                <a:srgbClr val="009900"/>
              </a:buClr>
            </a:pPr>
            <a:endParaRPr lang="nb-NO" sz="1600" dirty="0"/>
          </a:p>
        </p:txBody>
      </p:sp>
      <p:sp>
        <p:nvSpPr>
          <p:cNvPr id="579592" name="Text Box 1032"/>
          <p:cNvSpPr txBox="1">
            <a:spLocks noChangeArrowheads="1"/>
          </p:cNvSpPr>
          <p:nvPr/>
        </p:nvSpPr>
        <p:spPr bwMode="auto">
          <a:xfrm>
            <a:off x="395536" y="692150"/>
            <a:ext cx="6913562" cy="584775"/>
          </a:xfrm>
          <a:prstGeom prst="rect">
            <a:avLst/>
          </a:prstGeom>
          <a:noFill/>
          <a:ln>
            <a:noFill/>
          </a:ln>
          <a:effectLst/>
          <a:extLst/>
        </p:spPr>
        <p:txBody>
          <a:bodyPr>
            <a:spAutoFit/>
          </a:bodyPr>
          <a:lstStyle/>
          <a:p>
            <a:pPr>
              <a:spcBef>
                <a:spcPct val="0"/>
              </a:spcBef>
              <a:defRPr/>
            </a:pPr>
            <a:r>
              <a:rPr lang="nb-NO" sz="3200" dirty="0">
                <a:solidFill>
                  <a:srgbClr val="509E2F"/>
                </a:solidFill>
                <a:latin typeface="Stag Sans Light" pitchFamily="34" charset="0"/>
                <a:ea typeface="+mj-ea"/>
                <a:cs typeface="+mj-cs"/>
              </a:rPr>
              <a:t>Avdragsinnstillinger</a:t>
            </a:r>
          </a:p>
        </p:txBody>
      </p:sp>
      <p:sp>
        <p:nvSpPr>
          <p:cNvPr id="7"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984" y="2492896"/>
            <a:ext cx="3960440" cy="378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6292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15363"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15364"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15365" name="Rectangle 7"/>
          <p:cNvSpPr>
            <a:spLocks noGrp="1" noChangeArrowheads="1"/>
          </p:cNvSpPr>
          <p:nvPr>
            <p:ph idx="1"/>
          </p:nvPr>
        </p:nvSpPr>
        <p:spPr>
          <a:xfrm>
            <a:off x="611560" y="1484784"/>
            <a:ext cx="7776864" cy="4611216"/>
          </a:xfrm>
        </p:spPr>
        <p:txBody>
          <a:bodyPr>
            <a:normAutofit/>
          </a:bodyPr>
          <a:lstStyle/>
          <a:p>
            <a:pPr eaLnBrk="1" hangingPunct="1">
              <a:buFont typeface="Wingdings" pitchFamily="2" charset="2"/>
              <a:buNone/>
            </a:pPr>
            <a:r>
              <a:rPr lang="nb-NO" sz="2600" dirty="0" smtClean="0">
                <a:cs typeface="Times New Roman" pitchFamily="18" charset="0"/>
              </a:rPr>
              <a:t>	</a:t>
            </a:r>
            <a:r>
              <a:rPr lang="nb-NO" sz="1800" dirty="0" smtClean="0">
                <a:cs typeface="Times New Roman" pitchFamily="18" charset="0"/>
              </a:rPr>
              <a:t>Felter: </a:t>
            </a:r>
          </a:p>
          <a:p>
            <a:pPr eaLnBrk="1" hangingPunct="1">
              <a:buFont typeface="Wingdings" pitchFamily="2" charset="2"/>
              <a:buNone/>
            </a:pPr>
            <a:endParaRPr lang="nb-NO" sz="1800" dirty="0" smtClean="0">
              <a:cs typeface="Times New Roman" pitchFamily="18" charset="0"/>
            </a:endParaRPr>
          </a:p>
          <a:p>
            <a:pPr eaLnBrk="1" hangingPunct="1">
              <a:buClr>
                <a:srgbClr val="009900"/>
              </a:buClr>
            </a:pPr>
            <a:r>
              <a:rPr lang="nb-NO" sz="1600" b="1" dirty="0" smtClean="0">
                <a:cs typeface="Times New Roman" pitchFamily="18" charset="0"/>
              </a:rPr>
              <a:t>Type avdrag</a:t>
            </a:r>
            <a:r>
              <a:rPr lang="nb-NO" sz="1600" dirty="0" smtClean="0">
                <a:cs typeface="Times New Roman" pitchFamily="18" charset="0"/>
              </a:rPr>
              <a:t>: Frivillig, lønnstrekk eller trygdetrekk</a:t>
            </a:r>
          </a:p>
          <a:p>
            <a:pPr eaLnBrk="1" hangingPunct="1">
              <a:buClr>
                <a:srgbClr val="009900"/>
              </a:buClr>
            </a:pPr>
            <a:r>
              <a:rPr lang="nb-NO" sz="1600" b="1" dirty="0" smtClean="0">
                <a:cs typeface="Times New Roman" pitchFamily="18" charset="0"/>
              </a:rPr>
              <a:t>Terminlengde</a:t>
            </a:r>
            <a:r>
              <a:rPr lang="nb-NO" sz="1600" dirty="0" smtClean="0">
                <a:cs typeface="Times New Roman" pitchFamily="18" charset="0"/>
              </a:rPr>
              <a:t>: Standard 30 dager/månedlig trekk</a:t>
            </a:r>
          </a:p>
          <a:p>
            <a:pPr eaLnBrk="1" hangingPunct="1">
              <a:buClr>
                <a:srgbClr val="009900"/>
              </a:buClr>
            </a:pPr>
            <a:r>
              <a:rPr lang="nb-NO" sz="1600" b="1" dirty="0" smtClean="0">
                <a:cs typeface="Times New Roman" pitchFamily="18" charset="0"/>
              </a:rPr>
              <a:t>Avdragskode</a:t>
            </a:r>
            <a:r>
              <a:rPr lang="nb-NO" sz="1600" dirty="0" smtClean="0">
                <a:cs typeface="Times New Roman" pitchFamily="18" charset="0"/>
              </a:rPr>
              <a:t>: legg inn ønsket brevkode for standard infobrev til debitor. Dersom man ikke ønsker å sende dette brevet, legger man inn kode 850</a:t>
            </a:r>
          </a:p>
          <a:p>
            <a:pPr eaLnBrk="1" hangingPunct="1">
              <a:buClr>
                <a:srgbClr val="009900"/>
              </a:buClr>
            </a:pPr>
            <a:r>
              <a:rPr lang="nb-NO" sz="1600" b="1" dirty="0" smtClean="0">
                <a:cs typeface="Times New Roman" pitchFamily="18" charset="0"/>
              </a:rPr>
              <a:t>Girokode</a:t>
            </a:r>
            <a:r>
              <a:rPr lang="nb-NO" sz="1600" dirty="0" smtClean="0">
                <a:cs typeface="Times New Roman" pitchFamily="18" charset="0"/>
              </a:rPr>
              <a:t>: Legg inn ønsket brevkode for avdragsgiroen. Dersom man ikke ønsker å sende giro hver termin, legger man for eksempel inn en 1222 kode «Venter </a:t>
            </a:r>
            <a:r>
              <a:rPr lang="nb-NO" sz="1600" dirty="0" err="1" smtClean="0">
                <a:cs typeface="Times New Roman" pitchFamily="18" charset="0"/>
              </a:rPr>
              <a:t>bet.avdrag</a:t>
            </a:r>
            <a:r>
              <a:rPr lang="nb-NO" sz="1600" dirty="0" smtClean="0">
                <a:cs typeface="Times New Roman" pitchFamily="18" charset="0"/>
              </a:rPr>
              <a:t>»</a:t>
            </a:r>
          </a:p>
          <a:p>
            <a:pPr eaLnBrk="1" hangingPunct="1">
              <a:buClr>
                <a:srgbClr val="009900"/>
              </a:buClr>
            </a:pPr>
            <a:r>
              <a:rPr lang="nb-NO" sz="1600" b="1" dirty="0" smtClean="0">
                <a:cs typeface="Times New Roman" pitchFamily="18" charset="0"/>
              </a:rPr>
              <a:t>Ekstra </a:t>
            </a:r>
            <a:r>
              <a:rPr lang="nb-NO" sz="1600" b="1" dirty="0" err="1" smtClean="0">
                <a:cs typeface="Times New Roman" pitchFamily="18" charset="0"/>
              </a:rPr>
              <a:t>purredager</a:t>
            </a:r>
            <a:r>
              <a:rPr lang="nb-NO" sz="1600" dirty="0" smtClean="0">
                <a:cs typeface="Times New Roman" pitchFamily="18" charset="0"/>
              </a:rPr>
              <a:t>: Dersom man ønsker å gi debitor/arbeidsgiver noen ekstra dager i forbindelse med det første avdraget, legges disse inn her. Aktuelt for trygdetrekk og lønnstrekk</a:t>
            </a:r>
          </a:p>
          <a:p>
            <a:pPr eaLnBrk="1" hangingPunct="1"/>
            <a:endParaRPr lang="nb-NO" sz="1600" dirty="0" smtClean="0">
              <a:solidFill>
                <a:schemeClr val="bg2"/>
              </a:solidFill>
              <a:cs typeface="Times New Roman" pitchFamily="18" charset="0"/>
            </a:endParaRPr>
          </a:p>
          <a:p>
            <a:pPr eaLnBrk="1" hangingPunct="1"/>
            <a:endParaRPr lang="nb-NO" sz="1600" dirty="0" smtClean="0">
              <a:solidFill>
                <a:schemeClr val="bg2"/>
              </a:solidFill>
              <a:cs typeface="Times New Roman" pitchFamily="18" charset="0"/>
            </a:endParaRPr>
          </a:p>
          <a:p>
            <a:pPr eaLnBrk="1" hangingPunct="1"/>
            <a:endParaRPr lang="nb-NO" sz="1600" dirty="0" smtClean="0">
              <a:solidFill>
                <a:schemeClr val="bg2"/>
              </a:solidFill>
              <a:cs typeface="Times New Roman" pitchFamily="18" charset="0"/>
            </a:endParaRPr>
          </a:p>
        </p:txBody>
      </p:sp>
      <p:sp>
        <p:nvSpPr>
          <p:cNvPr id="581640" name="Text Box 8"/>
          <p:cNvSpPr txBox="1">
            <a:spLocks noChangeArrowheads="1"/>
          </p:cNvSpPr>
          <p:nvPr/>
        </p:nvSpPr>
        <p:spPr bwMode="auto">
          <a:xfrm>
            <a:off x="467544" y="692150"/>
            <a:ext cx="6913562" cy="584775"/>
          </a:xfrm>
          <a:prstGeom prst="rect">
            <a:avLst/>
          </a:prstGeom>
          <a:noFill/>
          <a:ln>
            <a:noFill/>
          </a:ln>
          <a:effectLst/>
          <a:extLst/>
        </p:spPr>
        <p:txBody>
          <a:bodyPr>
            <a:spAutoFit/>
          </a:bodyPr>
          <a:lstStyle/>
          <a:p>
            <a:pPr>
              <a:spcBef>
                <a:spcPct val="0"/>
              </a:spcBef>
              <a:defRPr/>
            </a:pPr>
            <a:r>
              <a:rPr lang="nb-NO" sz="3200" dirty="0">
                <a:solidFill>
                  <a:srgbClr val="509E2F"/>
                </a:solidFill>
                <a:latin typeface="Stag Sans Light" pitchFamily="34" charset="0"/>
                <a:ea typeface="+mj-ea"/>
                <a:cs typeface="+mj-cs"/>
              </a:rPr>
              <a:t>Avdragsinnstillinger</a:t>
            </a:r>
          </a:p>
        </p:txBody>
      </p:sp>
      <p:sp>
        <p:nvSpPr>
          <p:cNvPr id="8"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16810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16387"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16388"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16389" name="Rectangle 7"/>
          <p:cNvSpPr>
            <a:spLocks noGrp="1" noChangeArrowheads="1"/>
          </p:cNvSpPr>
          <p:nvPr>
            <p:ph idx="1"/>
          </p:nvPr>
        </p:nvSpPr>
        <p:spPr>
          <a:xfrm>
            <a:off x="543371" y="1698638"/>
            <a:ext cx="7268989" cy="4467200"/>
          </a:xfrm>
        </p:spPr>
        <p:txBody>
          <a:bodyPr>
            <a:noAutofit/>
          </a:bodyPr>
          <a:lstStyle/>
          <a:p>
            <a:pPr>
              <a:lnSpc>
                <a:spcPct val="80000"/>
              </a:lnSpc>
              <a:buClr>
                <a:srgbClr val="009900"/>
              </a:buClr>
            </a:pPr>
            <a:r>
              <a:rPr lang="nb-NO" sz="1500" b="1" dirty="0">
                <a:cs typeface="Times New Roman" pitchFamily="18" charset="0"/>
              </a:rPr>
              <a:t>Dager til forfall</a:t>
            </a:r>
            <a:r>
              <a:rPr lang="nb-NO" sz="1500" dirty="0">
                <a:cs typeface="Times New Roman" pitchFamily="18" charset="0"/>
              </a:rPr>
              <a:t>: Legg inn antall dager giroen skal gå ut før forfall </a:t>
            </a:r>
          </a:p>
          <a:p>
            <a:pPr>
              <a:lnSpc>
                <a:spcPct val="80000"/>
              </a:lnSpc>
              <a:buClr>
                <a:srgbClr val="009900"/>
              </a:buClr>
            </a:pPr>
            <a:r>
              <a:rPr lang="nb-NO" sz="1500" b="1" dirty="0">
                <a:cs typeface="Times New Roman" pitchFamily="18" charset="0"/>
              </a:rPr>
              <a:t>Løpedager</a:t>
            </a:r>
            <a:r>
              <a:rPr lang="nb-NO" sz="1500" dirty="0">
                <a:cs typeface="Times New Roman" pitchFamily="18" charset="0"/>
              </a:rPr>
              <a:t>: Legg inn ønskede ventedager før purreflyt starter</a:t>
            </a:r>
          </a:p>
          <a:p>
            <a:pPr>
              <a:lnSpc>
                <a:spcPct val="80000"/>
              </a:lnSpc>
              <a:buClr>
                <a:srgbClr val="009900"/>
              </a:buClr>
            </a:pPr>
            <a:r>
              <a:rPr lang="nb-NO" sz="1500" b="1" dirty="0">
                <a:cs typeface="Times New Roman" pitchFamily="18" charset="0"/>
              </a:rPr>
              <a:t>Avvik %</a:t>
            </a:r>
            <a:r>
              <a:rPr lang="nb-NO" sz="1500" dirty="0">
                <a:cs typeface="Times New Roman" pitchFamily="18" charset="0"/>
              </a:rPr>
              <a:t>: Legg inn akseptert avviksprosent for innbetalt avdragsbeløp</a:t>
            </a:r>
          </a:p>
          <a:p>
            <a:pPr>
              <a:lnSpc>
                <a:spcPct val="80000"/>
              </a:lnSpc>
              <a:buClr>
                <a:srgbClr val="009900"/>
              </a:buClr>
            </a:pPr>
            <a:r>
              <a:rPr lang="nb-NO" sz="1500" b="1" dirty="0">
                <a:cs typeface="Times New Roman" pitchFamily="18" charset="0"/>
              </a:rPr>
              <a:t>Stoppbrev kilde</a:t>
            </a:r>
            <a:r>
              <a:rPr lang="nb-NO" sz="1500" dirty="0">
                <a:cs typeface="Times New Roman" pitchFamily="18" charset="0"/>
              </a:rPr>
              <a:t>: Legg inn kode for brev til arbeidsgiver ved opphør av lønnstrekk </a:t>
            </a:r>
          </a:p>
          <a:p>
            <a:pPr>
              <a:lnSpc>
                <a:spcPct val="80000"/>
              </a:lnSpc>
              <a:buClr>
                <a:srgbClr val="009900"/>
              </a:buClr>
            </a:pPr>
            <a:r>
              <a:rPr lang="nb-NO" sz="1500" b="1" dirty="0">
                <a:cs typeface="Times New Roman" pitchFamily="18" charset="0"/>
              </a:rPr>
              <a:t>Påleggstrekk kilde</a:t>
            </a:r>
            <a:r>
              <a:rPr lang="nb-NO" sz="1500" dirty="0">
                <a:cs typeface="Times New Roman" pitchFamily="18" charset="0"/>
              </a:rPr>
              <a:t>: Legg inn kode for brev til arbeidsgiver ved oppstart eller endring av lønnstrekk</a:t>
            </a:r>
          </a:p>
          <a:p>
            <a:pPr>
              <a:lnSpc>
                <a:spcPct val="80000"/>
              </a:lnSpc>
              <a:buClr>
                <a:srgbClr val="009900"/>
              </a:buClr>
            </a:pPr>
            <a:r>
              <a:rPr lang="nb-NO" sz="1500" b="1" dirty="0">
                <a:cs typeface="Times New Roman" pitchFamily="18" charset="0"/>
              </a:rPr>
              <a:t>Arbeidsflyt</a:t>
            </a:r>
            <a:r>
              <a:rPr lang="nb-NO" sz="1500" dirty="0">
                <a:cs typeface="Times New Roman" pitchFamily="18" charset="0"/>
              </a:rPr>
              <a:t>: Legg inn purreflyt for valgt type avdrag</a:t>
            </a:r>
          </a:p>
          <a:p>
            <a:pPr>
              <a:lnSpc>
                <a:spcPct val="80000"/>
              </a:lnSpc>
              <a:buClr>
                <a:srgbClr val="009900"/>
              </a:buClr>
            </a:pPr>
            <a:r>
              <a:rPr lang="nb-NO" sz="1500" b="1" dirty="0" err="1">
                <a:cs typeface="Times New Roman" pitchFamily="18" charset="0"/>
              </a:rPr>
              <a:t>Sluttfakturer</a:t>
            </a:r>
            <a:r>
              <a:rPr lang="nb-NO" sz="1500" b="1" dirty="0">
                <a:cs typeface="Times New Roman" pitchFamily="18" charset="0"/>
              </a:rPr>
              <a:t> på %: </a:t>
            </a:r>
            <a:r>
              <a:rPr lang="nb-NO" sz="1500" dirty="0">
                <a:cs typeface="Times New Roman" pitchFamily="18" charset="0"/>
              </a:rPr>
              <a:t>Legg inn % som kan legges til på siste termin, for å slippe lite girobeløp til slutt i ordningen</a:t>
            </a:r>
          </a:p>
          <a:p>
            <a:pPr>
              <a:lnSpc>
                <a:spcPct val="90000"/>
              </a:lnSpc>
            </a:pPr>
            <a:r>
              <a:rPr lang="nb-NO" sz="1500" b="1" dirty="0" smtClean="0">
                <a:cs typeface="Times New Roman" pitchFamily="18" charset="0"/>
              </a:rPr>
              <a:t>Retur til arbeidsflyt etter purring: </a:t>
            </a:r>
            <a:r>
              <a:rPr lang="nb-NO" sz="1500" dirty="0" smtClean="0">
                <a:cs typeface="Times New Roman" pitchFamily="18" charset="0"/>
              </a:rPr>
              <a:t>Huk av dersom man ønsker at</a:t>
            </a:r>
            <a:r>
              <a:rPr lang="nb-NO" sz="1500" dirty="0" smtClean="0"/>
              <a:t> </a:t>
            </a:r>
            <a:r>
              <a:rPr lang="nb-NO" sz="1500" dirty="0"/>
              <a:t>saken </a:t>
            </a:r>
            <a:r>
              <a:rPr lang="nb-NO" sz="1500" dirty="0" smtClean="0"/>
              <a:t>skal gå </a:t>
            </a:r>
            <a:r>
              <a:rPr lang="nb-NO" sz="1500" dirty="0"/>
              <a:t>tilbake til opprinnelig </a:t>
            </a:r>
            <a:r>
              <a:rPr lang="nb-NO" sz="1500" dirty="0" smtClean="0"/>
              <a:t>flyt/samme </a:t>
            </a:r>
            <a:r>
              <a:rPr lang="nb-NO" sz="1500" dirty="0"/>
              <a:t>steg </a:t>
            </a:r>
            <a:r>
              <a:rPr lang="nb-NO" sz="1500" dirty="0" smtClean="0"/>
              <a:t>hvis Avdragsordning misligholdes helt </a:t>
            </a:r>
            <a:r>
              <a:rPr lang="nb-NO" sz="1500" dirty="0"/>
              <a:t>til Purreflyten </a:t>
            </a:r>
            <a:r>
              <a:rPr lang="nb-NO" sz="1500" dirty="0" smtClean="0"/>
              <a:t>avsluttes. Purreflyt bør ikke avsluttes med en manuell oppfølgingskode</a:t>
            </a:r>
          </a:p>
          <a:p>
            <a:pPr>
              <a:lnSpc>
                <a:spcPct val="90000"/>
              </a:lnSpc>
            </a:pPr>
            <a:r>
              <a:rPr lang="nb-NO" sz="1500" b="1" dirty="0" smtClean="0">
                <a:cs typeface="Times New Roman" pitchFamily="18" charset="0"/>
              </a:rPr>
              <a:t>Ny avdragsordning</a:t>
            </a:r>
            <a:r>
              <a:rPr lang="nb-NO" sz="1500" dirty="0" smtClean="0">
                <a:cs typeface="Times New Roman" pitchFamily="18" charset="0"/>
              </a:rPr>
              <a:t>, </a:t>
            </a:r>
            <a:r>
              <a:rPr lang="nb-NO" sz="1500" b="1" dirty="0" smtClean="0">
                <a:cs typeface="Times New Roman" pitchFamily="18" charset="0"/>
              </a:rPr>
              <a:t>slett arbeidsflyt: </a:t>
            </a:r>
            <a:r>
              <a:rPr lang="nb-NO" sz="1500" dirty="0"/>
              <a:t>Ved opprettelse av ny avdragsordning kan aktiv arbeidsflyt stoppes automatisk. </a:t>
            </a:r>
            <a:endParaRPr lang="nb-NO" sz="1500" dirty="0">
              <a:cs typeface="Times New Roman" pitchFamily="18" charset="0"/>
            </a:endParaRPr>
          </a:p>
        </p:txBody>
      </p:sp>
      <p:sp>
        <p:nvSpPr>
          <p:cNvPr id="583688" name="Text Box 8"/>
          <p:cNvSpPr txBox="1">
            <a:spLocks noChangeArrowheads="1"/>
          </p:cNvSpPr>
          <p:nvPr/>
        </p:nvSpPr>
        <p:spPr bwMode="auto">
          <a:xfrm>
            <a:off x="467544" y="692149"/>
            <a:ext cx="6913562" cy="584775"/>
          </a:xfrm>
          <a:prstGeom prst="rect">
            <a:avLst/>
          </a:prstGeom>
          <a:noFill/>
          <a:ln>
            <a:noFill/>
          </a:ln>
          <a:effectLst/>
          <a:extLst/>
        </p:spPr>
        <p:txBody>
          <a:bodyPr>
            <a:spAutoFit/>
          </a:bodyPr>
          <a:lstStyle/>
          <a:p>
            <a:pPr>
              <a:spcBef>
                <a:spcPct val="0"/>
              </a:spcBef>
              <a:defRPr/>
            </a:pPr>
            <a:r>
              <a:rPr lang="nb-NO" sz="3200" dirty="0">
                <a:solidFill>
                  <a:srgbClr val="509E2F"/>
                </a:solidFill>
                <a:latin typeface="Stag Sans Light" pitchFamily="34" charset="0"/>
                <a:ea typeface="+mj-ea"/>
                <a:cs typeface="+mj-cs"/>
              </a:rPr>
              <a:t>Avdragsinnstillinger fortsetter</a:t>
            </a:r>
          </a:p>
        </p:txBody>
      </p:sp>
      <p:sp>
        <p:nvSpPr>
          <p:cNvPr id="8"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34777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17411" name="Rectangle 6"/>
          <p:cNvSpPr>
            <a:spLocks noChangeArrowheads="1"/>
          </p:cNvSpPr>
          <p:nvPr/>
        </p:nvSpPr>
        <p:spPr bwMode="auto">
          <a:xfrm>
            <a:off x="457200" y="5715000"/>
            <a:ext cx="8305800" cy="579438"/>
          </a:xfrm>
          <a:prstGeom prst="rect">
            <a:avLst/>
          </a:prstGeom>
          <a:noFill/>
          <a:ln w="9525">
            <a:noFill/>
            <a:miter lim="800000"/>
            <a:headEnd/>
            <a:tailEnd/>
          </a:ln>
        </p:spPr>
        <p:txBody>
          <a:bodyPr>
            <a:spAutoFit/>
          </a:bodyPr>
          <a:lstStyle/>
          <a:p>
            <a:pPr algn="ctr">
              <a:spcBef>
                <a:spcPct val="0"/>
              </a:spcBef>
            </a:pPr>
            <a:endParaRPr lang="nb-NO" sz="3200" dirty="0">
              <a:solidFill>
                <a:schemeClr val="bg2"/>
              </a:solidFill>
              <a:cs typeface="Arial" charset="0"/>
            </a:endParaRPr>
          </a:p>
        </p:txBody>
      </p:sp>
      <p:sp>
        <p:nvSpPr>
          <p:cNvPr id="17412" name="Rectangle 7"/>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17413" name="Rectangle 8"/>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17414" name="Rectangle 19"/>
          <p:cNvSpPr>
            <a:spLocks noGrp="1" noChangeArrowheads="1"/>
          </p:cNvSpPr>
          <p:nvPr>
            <p:ph type="body" sz="half" idx="1"/>
          </p:nvPr>
        </p:nvSpPr>
        <p:spPr>
          <a:xfrm>
            <a:off x="611560" y="1412777"/>
            <a:ext cx="4320480" cy="4683224"/>
          </a:xfrm>
        </p:spPr>
        <p:txBody>
          <a:bodyPr>
            <a:normAutofit/>
          </a:bodyPr>
          <a:lstStyle/>
          <a:p>
            <a:pPr eaLnBrk="1" hangingPunct="1">
              <a:buClr>
                <a:srgbClr val="009900"/>
              </a:buClr>
            </a:pPr>
            <a:endParaRPr lang="nb-NO" sz="1400" dirty="0" smtClean="0">
              <a:cs typeface="Arial" charset="0"/>
            </a:endParaRPr>
          </a:p>
          <a:p>
            <a:pPr eaLnBrk="1" hangingPunct="1">
              <a:buClr>
                <a:srgbClr val="009900"/>
              </a:buClr>
            </a:pPr>
            <a:r>
              <a:rPr lang="nb-NO" sz="1600" dirty="0" smtClean="0">
                <a:cs typeface="Arial" charset="0"/>
              </a:rPr>
              <a:t>I </a:t>
            </a:r>
            <a:r>
              <a:rPr lang="nb-NO" sz="1600" dirty="0">
                <a:cs typeface="Arial" charset="0"/>
              </a:rPr>
              <a:t>dette vinduet kan du opprette </a:t>
            </a:r>
            <a:r>
              <a:rPr lang="nb-NO" sz="1600" dirty="0" smtClean="0">
                <a:cs typeface="Arial" charset="0"/>
              </a:rPr>
              <a:t>nye, </a:t>
            </a:r>
            <a:r>
              <a:rPr lang="nb-NO" sz="1600" dirty="0">
                <a:cs typeface="Arial" charset="0"/>
              </a:rPr>
              <a:t>endre og slette saksbehandlere</a:t>
            </a:r>
            <a:r>
              <a:rPr lang="nb-NO" sz="1600" dirty="0" smtClean="0">
                <a:cs typeface="Arial" charset="0"/>
              </a:rPr>
              <a:t>.</a:t>
            </a:r>
          </a:p>
          <a:p>
            <a:pPr eaLnBrk="1" hangingPunct="1">
              <a:buClr>
                <a:srgbClr val="009900"/>
              </a:buClr>
            </a:pPr>
            <a:r>
              <a:rPr lang="nb-NO" sz="1600" dirty="0" smtClean="0">
                <a:cs typeface="Arial" charset="0"/>
              </a:rPr>
              <a:t>Det </a:t>
            </a:r>
            <a:r>
              <a:rPr lang="nb-NO" sz="1600" dirty="0">
                <a:cs typeface="Arial" charset="0"/>
              </a:rPr>
              <a:t>er laget flettefelter som kan brukes i brevmaler (starter med </a:t>
            </a:r>
            <a:r>
              <a:rPr lang="nb-NO" sz="1600" dirty="0" err="1">
                <a:cs typeface="Arial" charset="0"/>
              </a:rPr>
              <a:t>Sakreg_ID</a:t>
            </a:r>
            <a:r>
              <a:rPr lang="nb-NO" sz="1600" dirty="0">
                <a:cs typeface="Arial" charset="0"/>
              </a:rPr>
              <a:t>). For eksempel Saksbehandlers navn, e-post osv.</a:t>
            </a:r>
          </a:p>
          <a:p>
            <a:r>
              <a:rPr lang="nb-NO" sz="1600" dirty="0"/>
              <a:t>Brukertilganger (kryss av det som saksbehandleren skal ha adgang til):</a:t>
            </a:r>
          </a:p>
          <a:p>
            <a:r>
              <a:rPr lang="nb-NO" sz="1600" dirty="0"/>
              <a:t>Tilgang – Bruker er knyttet til </a:t>
            </a:r>
            <a:r>
              <a:rPr lang="nb-NO" sz="1600" dirty="0" smtClean="0"/>
              <a:t>avdelingsnummer</a:t>
            </a:r>
            <a:endParaRPr lang="nb-NO" sz="1600" dirty="0"/>
          </a:p>
          <a:p>
            <a:r>
              <a:rPr lang="nb-NO" sz="1600" dirty="0"/>
              <a:t>Endring</a:t>
            </a:r>
          </a:p>
          <a:p>
            <a:r>
              <a:rPr lang="nb-NO" sz="1600" dirty="0"/>
              <a:t>Sletting – </a:t>
            </a:r>
            <a:r>
              <a:rPr lang="nb-NO" sz="1600" b="1" dirty="0"/>
              <a:t>Sak, debitor, kreditor, Dokumenter</a:t>
            </a:r>
          </a:p>
          <a:p>
            <a:r>
              <a:rPr lang="nb-NO" sz="1600" dirty="0"/>
              <a:t>Diverse ,Les, FAS</a:t>
            </a:r>
          </a:p>
          <a:p>
            <a:pPr eaLnBrk="1" hangingPunct="1">
              <a:buClr>
                <a:srgbClr val="009900"/>
              </a:buClr>
            </a:pPr>
            <a:endParaRPr lang="nb-NO" sz="1600" i="1" dirty="0" smtClean="0"/>
          </a:p>
        </p:txBody>
      </p:sp>
      <p:sp>
        <p:nvSpPr>
          <p:cNvPr id="353297" name="Text Box 17"/>
          <p:cNvSpPr txBox="1">
            <a:spLocks noChangeArrowheads="1"/>
          </p:cNvSpPr>
          <p:nvPr/>
        </p:nvSpPr>
        <p:spPr bwMode="auto">
          <a:xfrm>
            <a:off x="395536" y="661778"/>
            <a:ext cx="7632700"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Adgangskontroll</a:t>
            </a:r>
          </a:p>
        </p:txBody>
      </p:sp>
      <p:sp>
        <p:nvSpPr>
          <p:cNvPr id="11"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522" y="1484784"/>
            <a:ext cx="245395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522" y="2925763"/>
            <a:ext cx="2525965" cy="36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19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18435" name="Rectangle 5"/>
          <p:cNvSpPr>
            <a:spLocks noChangeArrowheads="1"/>
          </p:cNvSpPr>
          <p:nvPr/>
        </p:nvSpPr>
        <p:spPr bwMode="auto">
          <a:xfrm>
            <a:off x="457200" y="5715000"/>
            <a:ext cx="8305800" cy="579438"/>
          </a:xfrm>
          <a:prstGeom prst="rect">
            <a:avLst/>
          </a:prstGeom>
          <a:noFill/>
          <a:ln w="9525">
            <a:noFill/>
            <a:miter lim="800000"/>
            <a:headEnd/>
            <a:tailEnd/>
          </a:ln>
        </p:spPr>
        <p:txBody>
          <a:bodyPr>
            <a:spAutoFit/>
          </a:bodyPr>
          <a:lstStyle/>
          <a:p>
            <a:pPr algn="ctr">
              <a:spcBef>
                <a:spcPct val="0"/>
              </a:spcBef>
            </a:pPr>
            <a:endParaRPr lang="nb-NO" sz="3200" dirty="0">
              <a:solidFill>
                <a:schemeClr val="bg2"/>
              </a:solidFill>
              <a:cs typeface="Arial" charset="0"/>
            </a:endParaRPr>
          </a:p>
        </p:txBody>
      </p:sp>
      <p:sp>
        <p:nvSpPr>
          <p:cNvPr id="18436" name="Rectangle 6"/>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18437" name="Rectangle 7"/>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18438" name="Rectangle 17"/>
          <p:cNvSpPr>
            <a:spLocks noGrp="1" noChangeArrowheads="1"/>
          </p:cNvSpPr>
          <p:nvPr>
            <p:ph sz="half" idx="1"/>
          </p:nvPr>
        </p:nvSpPr>
        <p:spPr>
          <a:xfrm>
            <a:off x="611560" y="1842120"/>
            <a:ext cx="3816425" cy="4539208"/>
          </a:xfrm>
        </p:spPr>
        <p:txBody>
          <a:bodyPr>
            <a:normAutofit/>
          </a:bodyPr>
          <a:lstStyle/>
          <a:p>
            <a:pPr eaLnBrk="1" hangingPunct="1">
              <a:buClr>
                <a:srgbClr val="009900"/>
              </a:buClr>
            </a:pPr>
            <a:r>
              <a:rPr lang="nb-NO" sz="1800" dirty="0" smtClean="0"/>
              <a:t>Siste </a:t>
            </a:r>
            <a:r>
              <a:rPr lang="nb-NO" sz="1800" dirty="0" err="1" smtClean="0"/>
              <a:t>saksnr</a:t>
            </a:r>
            <a:endParaRPr lang="nb-NO" sz="1800" dirty="0" smtClean="0"/>
          </a:p>
          <a:p>
            <a:pPr eaLnBrk="1" hangingPunct="1">
              <a:buClr>
                <a:srgbClr val="009900"/>
              </a:buClr>
            </a:pPr>
            <a:r>
              <a:rPr lang="nb-NO" sz="1800" dirty="0" smtClean="0"/>
              <a:t>Siste </a:t>
            </a:r>
            <a:r>
              <a:rPr lang="nb-NO" sz="1800" dirty="0" err="1" smtClean="0"/>
              <a:t>debitornr</a:t>
            </a:r>
            <a:endParaRPr lang="nb-NO" sz="1800" dirty="0" smtClean="0"/>
          </a:p>
          <a:p>
            <a:pPr eaLnBrk="1" hangingPunct="1">
              <a:buClr>
                <a:srgbClr val="009900"/>
              </a:buClr>
            </a:pPr>
            <a:r>
              <a:rPr lang="nb-NO" sz="1800" dirty="0" smtClean="0"/>
              <a:t>Siste </a:t>
            </a:r>
            <a:r>
              <a:rPr lang="nb-NO" sz="1800" dirty="0" err="1" smtClean="0"/>
              <a:t>kreditornr</a:t>
            </a:r>
            <a:endParaRPr lang="nb-NO" sz="1800" dirty="0" smtClean="0"/>
          </a:p>
          <a:p>
            <a:pPr eaLnBrk="1" hangingPunct="1">
              <a:buClr>
                <a:srgbClr val="009900"/>
              </a:buClr>
            </a:pPr>
            <a:r>
              <a:rPr lang="nb-NO" sz="1800" dirty="0" smtClean="0"/>
              <a:t>Siste </a:t>
            </a:r>
            <a:r>
              <a:rPr lang="nb-NO" sz="1800" dirty="0" err="1" smtClean="0"/>
              <a:t>bilagsnr</a:t>
            </a:r>
            <a:endParaRPr lang="nb-NO" sz="1800" dirty="0" smtClean="0"/>
          </a:p>
          <a:p>
            <a:pPr eaLnBrk="1" hangingPunct="1">
              <a:buClr>
                <a:srgbClr val="009900"/>
              </a:buClr>
            </a:pPr>
            <a:r>
              <a:rPr lang="nb-NO" sz="1800" dirty="0" smtClean="0"/>
              <a:t>Tallene i denne tabellen skal IKKE endres, uten først å henvende seg til SPN</a:t>
            </a:r>
          </a:p>
        </p:txBody>
      </p:sp>
      <p:sp>
        <p:nvSpPr>
          <p:cNvPr id="362511" name="Text Box 15"/>
          <p:cNvSpPr txBox="1">
            <a:spLocks noChangeArrowheads="1"/>
          </p:cNvSpPr>
          <p:nvPr/>
        </p:nvSpPr>
        <p:spPr bwMode="auto">
          <a:xfrm>
            <a:off x="395536" y="614255"/>
            <a:ext cx="7021512"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Forholdstall</a:t>
            </a: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277" y="1772816"/>
            <a:ext cx="291120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915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idx="1"/>
          </p:nvPr>
        </p:nvSpPr>
        <p:spPr>
          <a:xfrm>
            <a:off x="539552" y="1629147"/>
            <a:ext cx="3528392" cy="4104109"/>
          </a:xfrm>
        </p:spPr>
        <p:txBody>
          <a:bodyPr rtlCol="0">
            <a:normAutofit fontScale="92500" lnSpcReduction="10000"/>
          </a:bodyPr>
          <a:lstStyle/>
          <a:p>
            <a:pPr>
              <a:defRPr/>
            </a:pPr>
            <a:r>
              <a:rPr lang="nb-NO" sz="1600" dirty="0"/>
              <a:t>Hovedstevnevitnet, Forliksråd, Namsmann, Tingrett, Trygdekontor, Møtefullmektig</a:t>
            </a:r>
          </a:p>
          <a:p>
            <a:pPr>
              <a:defRPr/>
            </a:pPr>
            <a:r>
              <a:rPr lang="nb-NO" sz="1600" dirty="0"/>
              <a:t>Søk i instanser: Alle felter under instansinformasjon er søkbare. Legg inn valgt søk, og trykk på kikkerten</a:t>
            </a:r>
          </a:p>
          <a:p>
            <a:pPr>
              <a:defRPr/>
            </a:pPr>
            <a:r>
              <a:rPr lang="nb-NO" sz="1600" dirty="0"/>
              <a:t>Dere oppdaterer postnummer og instanser manuelt:</a:t>
            </a:r>
          </a:p>
          <a:p>
            <a:pPr lvl="1">
              <a:buClr>
                <a:srgbClr val="509E2F"/>
              </a:buClr>
              <a:buSzPct val="112000"/>
              <a:defRPr/>
            </a:pPr>
            <a:r>
              <a:rPr lang="nb-NO" sz="1600" dirty="0"/>
              <a:t>Nytt postnummer: Trykk på posthornet, trykk ny og legg inn postnummer, poststed og kommunenummer</a:t>
            </a:r>
          </a:p>
          <a:p>
            <a:pPr lvl="1">
              <a:buClr>
                <a:srgbClr val="509E2F"/>
              </a:buClr>
              <a:buSzPct val="112000"/>
              <a:defRPr/>
            </a:pPr>
            <a:r>
              <a:rPr lang="nb-NO" sz="1600" dirty="0"/>
              <a:t>Endre instansinfo: Søk opp aktuell instans, legg inn ny info og trykk lagre</a:t>
            </a:r>
          </a:p>
          <a:p>
            <a:pPr eaLnBrk="1" fontAlgn="auto" hangingPunct="1">
              <a:spcAft>
                <a:spcPts val="0"/>
              </a:spcAft>
              <a:buClr>
                <a:srgbClr val="FFCC00"/>
              </a:buClr>
              <a:buFont typeface="Arial" pitchFamily="34" charset="0"/>
              <a:buChar char="•"/>
              <a:defRPr/>
            </a:pPr>
            <a:endParaRPr lang="nb-NO" sz="1600" dirty="0" smtClean="0">
              <a:solidFill>
                <a:schemeClr val="bg2"/>
              </a:solidFill>
            </a:endParaRPr>
          </a:p>
        </p:txBody>
      </p:sp>
      <p:sp>
        <p:nvSpPr>
          <p:cNvPr id="476166" name="Text Box 6"/>
          <p:cNvSpPr txBox="1">
            <a:spLocks noChangeArrowheads="1"/>
          </p:cNvSpPr>
          <p:nvPr/>
        </p:nvSpPr>
        <p:spPr bwMode="auto">
          <a:xfrm>
            <a:off x="323528" y="620688"/>
            <a:ext cx="6985000"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Instanser</a:t>
            </a:r>
          </a:p>
        </p:txBody>
      </p:sp>
      <p:sp>
        <p:nvSpPr>
          <p:cNvPr id="6"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6"/>
            <a:ext cx="4117234" cy="361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52473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20483" name="Rectangle 6"/>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20484" name="Rectangle 7"/>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20485" name="Text Box 11"/>
          <p:cNvSpPr txBox="1">
            <a:spLocks noChangeArrowheads="1"/>
          </p:cNvSpPr>
          <p:nvPr/>
        </p:nvSpPr>
        <p:spPr bwMode="auto">
          <a:xfrm>
            <a:off x="1371600" y="5334000"/>
            <a:ext cx="6705600" cy="579438"/>
          </a:xfrm>
          <a:prstGeom prst="rect">
            <a:avLst/>
          </a:prstGeom>
          <a:noFill/>
          <a:ln w="9525">
            <a:noFill/>
            <a:miter lim="800000"/>
            <a:headEnd/>
            <a:tailEnd/>
          </a:ln>
        </p:spPr>
        <p:txBody>
          <a:bodyPr>
            <a:spAutoFit/>
          </a:bodyPr>
          <a:lstStyle/>
          <a:p>
            <a:pPr>
              <a:spcBef>
                <a:spcPct val="50000"/>
              </a:spcBef>
            </a:pPr>
            <a:endParaRPr kumimoji="0" lang="nb-NO" sz="3200">
              <a:solidFill>
                <a:schemeClr val="bg2"/>
              </a:solidFill>
            </a:endParaRPr>
          </a:p>
        </p:txBody>
      </p:sp>
      <p:sp>
        <p:nvSpPr>
          <p:cNvPr id="20486" name="Rectangle 15"/>
          <p:cNvSpPr>
            <a:spLocks noGrp="1" noChangeArrowheads="1"/>
          </p:cNvSpPr>
          <p:nvPr>
            <p:ph type="body" sz="half" idx="1"/>
          </p:nvPr>
        </p:nvSpPr>
        <p:spPr>
          <a:xfrm>
            <a:off x="611561" y="1701626"/>
            <a:ext cx="3384375" cy="2447454"/>
          </a:xfrm>
        </p:spPr>
        <p:txBody>
          <a:bodyPr>
            <a:normAutofit fontScale="92500" lnSpcReduction="10000"/>
          </a:bodyPr>
          <a:lstStyle/>
          <a:p>
            <a:pPr marL="0" indent="0" eaLnBrk="1" hangingPunct="1">
              <a:buClr>
                <a:srgbClr val="009900"/>
              </a:buClr>
              <a:buNone/>
            </a:pPr>
            <a:r>
              <a:rPr lang="nb-NO" sz="2600" dirty="0" smtClean="0"/>
              <a:t>Endre salærtabell:</a:t>
            </a:r>
          </a:p>
          <a:p>
            <a:pPr eaLnBrk="1" hangingPunct="1">
              <a:buClr>
                <a:srgbClr val="009900"/>
              </a:buClr>
            </a:pPr>
            <a:r>
              <a:rPr lang="nb-NO" sz="2000" dirty="0" smtClean="0"/>
              <a:t>Legg inn ny sats under systeminnstillinger og begrensninger</a:t>
            </a:r>
          </a:p>
          <a:p>
            <a:pPr eaLnBrk="1" hangingPunct="1">
              <a:buFont typeface="Wingdings" pitchFamily="2" charset="2"/>
              <a:buNone/>
            </a:pPr>
            <a:endParaRPr lang="nb-NO" sz="2000" dirty="0" smtClean="0"/>
          </a:p>
          <a:p>
            <a:r>
              <a:rPr lang="nb-NO" sz="2000" dirty="0" smtClean="0"/>
              <a:t>Aktuelt for kommuner som gjør innfordring gjennom bevilling</a:t>
            </a:r>
          </a:p>
          <a:p>
            <a:pPr eaLnBrk="1" hangingPunct="1">
              <a:buFont typeface="Wingdings" pitchFamily="2" charset="2"/>
              <a:buNone/>
            </a:pPr>
            <a:endParaRPr lang="nb-NO" sz="2800" dirty="0" smtClean="0">
              <a:solidFill>
                <a:schemeClr val="bg2"/>
              </a:solidFill>
            </a:endParaRPr>
          </a:p>
          <a:p>
            <a:pPr eaLnBrk="1" hangingPunct="1">
              <a:buFont typeface="Wingdings" pitchFamily="2" charset="2"/>
              <a:buNone/>
            </a:pPr>
            <a:endParaRPr lang="nb-NO" sz="2800" dirty="0" smtClean="0">
              <a:solidFill>
                <a:schemeClr val="bg2"/>
              </a:solidFill>
            </a:endParaRPr>
          </a:p>
          <a:p>
            <a:pPr eaLnBrk="1" hangingPunct="1">
              <a:buFont typeface="Wingdings" pitchFamily="2" charset="2"/>
              <a:buNone/>
            </a:pPr>
            <a:endParaRPr lang="nb-NO" sz="2800" dirty="0" smtClean="0">
              <a:solidFill>
                <a:schemeClr val="bg2"/>
              </a:solidFill>
            </a:endParaRPr>
          </a:p>
        </p:txBody>
      </p:sp>
      <p:sp>
        <p:nvSpPr>
          <p:cNvPr id="372753" name="Text Box 17"/>
          <p:cNvSpPr txBox="1">
            <a:spLocks noChangeArrowheads="1"/>
          </p:cNvSpPr>
          <p:nvPr/>
        </p:nvSpPr>
        <p:spPr bwMode="auto">
          <a:xfrm>
            <a:off x="395536" y="692696"/>
            <a:ext cx="7740650"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Salærtabell</a:t>
            </a: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17700"/>
            <a:ext cx="3888432" cy="4463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4453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21507"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21508"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21509" name="Text Box 7"/>
          <p:cNvSpPr txBox="1">
            <a:spLocks noChangeArrowheads="1"/>
          </p:cNvSpPr>
          <p:nvPr/>
        </p:nvSpPr>
        <p:spPr bwMode="auto">
          <a:xfrm>
            <a:off x="1128713" y="5562600"/>
            <a:ext cx="6719887" cy="579438"/>
          </a:xfrm>
          <a:prstGeom prst="rect">
            <a:avLst/>
          </a:prstGeom>
          <a:noFill/>
          <a:ln w="9525">
            <a:noFill/>
            <a:miter lim="800000"/>
            <a:headEnd/>
            <a:tailEnd/>
          </a:ln>
        </p:spPr>
        <p:txBody>
          <a:bodyPr>
            <a:spAutoFit/>
          </a:bodyPr>
          <a:lstStyle/>
          <a:p>
            <a:pPr algn="ctr">
              <a:spcBef>
                <a:spcPct val="0"/>
              </a:spcBef>
            </a:pPr>
            <a:endParaRPr kumimoji="0" lang="nb-NO" sz="3200">
              <a:solidFill>
                <a:schemeClr val="bg2"/>
              </a:solidFill>
            </a:endParaRPr>
          </a:p>
        </p:txBody>
      </p:sp>
      <p:sp>
        <p:nvSpPr>
          <p:cNvPr id="21510" name="Rectangle 10"/>
          <p:cNvSpPr>
            <a:spLocks noGrp="1" noChangeArrowheads="1"/>
          </p:cNvSpPr>
          <p:nvPr>
            <p:ph type="body" sz="half" idx="1"/>
          </p:nvPr>
        </p:nvSpPr>
        <p:spPr>
          <a:xfrm>
            <a:off x="611560" y="1988840"/>
            <a:ext cx="3672409" cy="4395192"/>
          </a:xfrm>
        </p:spPr>
        <p:txBody>
          <a:bodyPr>
            <a:normAutofit/>
          </a:bodyPr>
          <a:lstStyle/>
          <a:p>
            <a:pPr eaLnBrk="1" hangingPunct="1">
              <a:lnSpc>
                <a:spcPct val="80000"/>
              </a:lnSpc>
              <a:buClr>
                <a:srgbClr val="009900"/>
              </a:buClr>
            </a:pPr>
            <a:r>
              <a:rPr lang="nb-NO" sz="1800" dirty="0" smtClean="0"/>
              <a:t>Avregning: Viser fordeling av innbetalt beløp mellom hovedstol, renter og kostnader</a:t>
            </a:r>
          </a:p>
          <a:p>
            <a:pPr eaLnBrk="1" hangingPunct="1">
              <a:lnSpc>
                <a:spcPct val="80000"/>
              </a:lnSpc>
              <a:buClr>
                <a:srgbClr val="009900"/>
              </a:buClr>
            </a:pPr>
            <a:r>
              <a:rPr lang="nb-NO" sz="1800" dirty="0" smtClean="0"/>
              <a:t>Byrå I: Kan kun inneholde F eller E</a:t>
            </a:r>
          </a:p>
          <a:p>
            <a:pPr eaLnBrk="1" hangingPunct="1">
              <a:lnSpc>
                <a:spcPct val="80000"/>
              </a:lnSpc>
              <a:buClr>
                <a:srgbClr val="009900"/>
              </a:buClr>
            </a:pPr>
            <a:r>
              <a:rPr lang="nb-NO" sz="1800" dirty="0" smtClean="0"/>
              <a:t>Byrå II: Byråets andel av innbetalt beløp (F,E,T,S,K,O)</a:t>
            </a:r>
          </a:p>
          <a:p>
            <a:pPr eaLnBrk="1" hangingPunct="1">
              <a:lnSpc>
                <a:spcPct val="80000"/>
              </a:lnSpc>
              <a:buClr>
                <a:srgbClr val="009900"/>
              </a:buClr>
            </a:pPr>
            <a:r>
              <a:rPr lang="nb-NO" sz="1800" dirty="0" smtClean="0"/>
              <a:t>Kunde: Fordringshavers andel (H,R)</a:t>
            </a:r>
          </a:p>
          <a:p>
            <a:pPr eaLnBrk="1" hangingPunct="1">
              <a:lnSpc>
                <a:spcPct val="80000"/>
              </a:lnSpc>
              <a:buClr>
                <a:srgbClr val="009900"/>
              </a:buClr>
            </a:pPr>
            <a:endParaRPr lang="nb-NO" sz="1600" dirty="0" smtClean="0">
              <a:solidFill>
                <a:schemeClr val="bg2"/>
              </a:solidFill>
            </a:endParaRPr>
          </a:p>
        </p:txBody>
      </p:sp>
      <p:sp>
        <p:nvSpPr>
          <p:cNvPr id="507915" name="Text Box 11"/>
          <p:cNvSpPr txBox="1">
            <a:spLocks noChangeArrowheads="1"/>
          </p:cNvSpPr>
          <p:nvPr/>
        </p:nvSpPr>
        <p:spPr bwMode="auto">
          <a:xfrm>
            <a:off x="323528" y="692696"/>
            <a:ext cx="701992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Kreditoravtaler</a:t>
            </a: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742" y="1943237"/>
            <a:ext cx="4752528" cy="3978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6948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9" name="Text Box 11"/>
          <p:cNvSpPr txBox="1">
            <a:spLocks noChangeArrowheads="1"/>
          </p:cNvSpPr>
          <p:nvPr/>
        </p:nvSpPr>
        <p:spPr bwMode="auto">
          <a:xfrm>
            <a:off x="323528" y="620688"/>
            <a:ext cx="7524750"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Kreditoravtaler</a:t>
            </a:r>
          </a:p>
        </p:txBody>
      </p:sp>
      <p:sp>
        <p:nvSpPr>
          <p:cNvPr id="22531" name="Rectangle 13"/>
          <p:cNvSpPr>
            <a:spLocks noGrp="1" noChangeArrowheads="1"/>
          </p:cNvSpPr>
          <p:nvPr>
            <p:ph idx="1"/>
          </p:nvPr>
        </p:nvSpPr>
        <p:spPr>
          <a:xfrm>
            <a:off x="611560" y="1914128"/>
            <a:ext cx="7920880" cy="4395192"/>
          </a:xfrm>
        </p:spPr>
        <p:txBody>
          <a:bodyPr>
            <a:normAutofit/>
          </a:bodyPr>
          <a:lstStyle/>
          <a:p>
            <a:pPr eaLnBrk="1" hangingPunct="1">
              <a:lnSpc>
                <a:spcPct val="70000"/>
              </a:lnSpc>
              <a:buClr>
                <a:srgbClr val="009900"/>
              </a:buClr>
            </a:pPr>
            <a:r>
              <a:rPr lang="nb-NO" sz="1600" dirty="0" smtClean="0"/>
              <a:t>F: Forskuddsgebyr   </a:t>
            </a:r>
            <a:r>
              <a:rPr lang="nb-NO" sz="1600" dirty="0"/>
              <a:t> </a:t>
            </a:r>
            <a:r>
              <a:rPr lang="nb-NO" sz="1600" dirty="0" smtClean="0"/>
              <a:t>   (regning fra det offentlige)</a:t>
            </a:r>
            <a:endParaRPr lang="nb-NO" sz="1600" i="1" dirty="0" smtClean="0"/>
          </a:p>
          <a:p>
            <a:pPr eaLnBrk="1" hangingPunct="1">
              <a:lnSpc>
                <a:spcPct val="70000"/>
              </a:lnSpc>
              <a:buClr>
                <a:srgbClr val="009900"/>
              </a:buClr>
            </a:pPr>
            <a:r>
              <a:rPr lang="nb-NO" sz="1600" dirty="0" smtClean="0"/>
              <a:t>E: Etterskuddsgebyr    (regning fra det offentlige</a:t>
            </a:r>
            <a:r>
              <a:rPr lang="nb-NO" sz="1600" i="1" dirty="0" smtClean="0"/>
              <a:t>)</a:t>
            </a:r>
          </a:p>
          <a:p>
            <a:pPr eaLnBrk="1" hangingPunct="1">
              <a:lnSpc>
                <a:spcPct val="70000"/>
              </a:lnSpc>
              <a:buClr>
                <a:srgbClr val="009900"/>
              </a:buClr>
            </a:pPr>
            <a:r>
              <a:rPr lang="nb-NO" sz="1600" dirty="0" smtClean="0"/>
              <a:t>T: Tariffmessig salær   (inntekter/purregebyr)</a:t>
            </a:r>
          </a:p>
          <a:p>
            <a:pPr eaLnBrk="1" hangingPunct="1">
              <a:lnSpc>
                <a:spcPct val="70000"/>
              </a:lnSpc>
              <a:buClr>
                <a:srgbClr val="009900"/>
              </a:buClr>
            </a:pPr>
            <a:r>
              <a:rPr lang="nb-NO" sz="1600" dirty="0" smtClean="0"/>
              <a:t>S: Rettslig salær         </a:t>
            </a:r>
            <a:r>
              <a:rPr lang="nb-NO" sz="1600" i="1" dirty="0" smtClean="0"/>
              <a:t>(</a:t>
            </a:r>
            <a:r>
              <a:rPr lang="nb-NO" sz="1600" dirty="0" smtClean="0"/>
              <a:t>inntekter ved rettslig</a:t>
            </a:r>
            <a:r>
              <a:rPr lang="nb-NO" sz="1600" i="1" dirty="0" smtClean="0"/>
              <a:t>)</a:t>
            </a:r>
          </a:p>
          <a:p>
            <a:pPr eaLnBrk="1" hangingPunct="1">
              <a:lnSpc>
                <a:spcPct val="70000"/>
              </a:lnSpc>
              <a:buClr>
                <a:srgbClr val="009900"/>
              </a:buClr>
            </a:pPr>
            <a:r>
              <a:rPr lang="nb-NO" sz="1600" dirty="0" smtClean="0"/>
              <a:t>K: Særskilt salær  </a:t>
            </a:r>
            <a:r>
              <a:rPr lang="nb-NO" sz="1600" dirty="0"/>
              <a:t> </a:t>
            </a:r>
            <a:r>
              <a:rPr lang="nb-NO" sz="1600" dirty="0" smtClean="0"/>
              <a:t>     (inntekter ved overbetaling o/kr 65,-)</a:t>
            </a:r>
          </a:p>
          <a:p>
            <a:pPr eaLnBrk="1" hangingPunct="1">
              <a:lnSpc>
                <a:spcPct val="70000"/>
              </a:lnSpc>
              <a:buClr>
                <a:srgbClr val="009900"/>
              </a:buClr>
            </a:pPr>
            <a:r>
              <a:rPr lang="nb-NO" sz="1600" dirty="0" smtClean="0"/>
              <a:t>O: Omkostningsrente</a:t>
            </a:r>
          </a:p>
          <a:p>
            <a:pPr eaLnBrk="1" hangingPunct="1">
              <a:lnSpc>
                <a:spcPct val="70000"/>
              </a:lnSpc>
              <a:buClr>
                <a:srgbClr val="009900"/>
              </a:buClr>
            </a:pPr>
            <a:r>
              <a:rPr lang="nb-NO" sz="1600" dirty="0" smtClean="0"/>
              <a:t>H: Hovedstol</a:t>
            </a:r>
          </a:p>
          <a:p>
            <a:pPr eaLnBrk="1" hangingPunct="1">
              <a:lnSpc>
                <a:spcPct val="70000"/>
              </a:lnSpc>
              <a:buClr>
                <a:srgbClr val="009900"/>
              </a:buClr>
            </a:pPr>
            <a:r>
              <a:rPr lang="nb-NO" sz="1600" dirty="0" smtClean="0"/>
              <a:t>R: Renter</a:t>
            </a:r>
          </a:p>
          <a:p>
            <a:pPr eaLnBrk="1" hangingPunct="1">
              <a:lnSpc>
                <a:spcPct val="70000"/>
              </a:lnSpc>
              <a:buClr>
                <a:srgbClr val="009900"/>
              </a:buClr>
            </a:pPr>
            <a:endParaRPr lang="nb-NO" sz="1600" dirty="0" smtClean="0"/>
          </a:p>
          <a:p>
            <a:pPr lvl="1">
              <a:lnSpc>
                <a:spcPct val="70000"/>
              </a:lnSpc>
              <a:buClr>
                <a:srgbClr val="009900"/>
              </a:buClr>
            </a:pPr>
            <a:r>
              <a:rPr lang="nb-NO" sz="1600" dirty="0" smtClean="0"/>
              <a:t>Hvis man ønsker at renter skal fordeles til slutt, setter man kun H i feltet Kunde</a:t>
            </a:r>
          </a:p>
          <a:p>
            <a:pPr lvl="1">
              <a:lnSpc>
                <a:spcPct val="70000"/>
              </a:lnSpc>
              <a:buClr>
                <a:srgbClr val="009900"/>
              </a:buClr>
            </a:pPr>
            <a:r>
              <a:rPr lang="nb-NO" sz="1600" dirty="0" smtClean="0"/>
              <a:t>Summen av % feltene skal alltid være 100%</a:t>
            </a:r>
          </a:p>
          <a:p>
            <a:pPr lvl="1">
              <a:lnSpc>
                <a:spcPct val="70000"/>
              </a:lnSpc>
              <a:buClr>
                <a:srgbClr val="009900"/>
              </a:buClr>
            </a:pPr>
            <a:endParaRPr lang="nb-NO" sz="1600" dirty="0" smtClean="0"/>
          </a:p>
          <a:p>
            <a:pPr lvl="1">
              <a:lnSpc>
                <a:spcPct val="70000"/>
              </a:lnSpc>
              <a:buClr>
                <a:srgbClr val="009900"/>
              </a:buClr>
            </a:pPr>
            <a:endParaRPr lang="nb-NO" sz="1600" dirty="0" smtClean="0"/>
          </a:p>
          <a:p>
            <a:r>
              <a:rPr lang="nb-NO" sz="1600" dirty="0"/>
              <a:t>Det er </a:t>
            </a:r>
            <a:r>
              <a:rPr lang="nb-NO" sz="1600" dirty="0" smtClean="0"/>
              <a:t>mulig </a:t>
            </a:r>
            <a:r>
              <a:rPr lang="nb-NO" sz="1600" dirty="0"/>
              <a:t>å legge inn alternativ fordelingsnøkkel for saker med aktiv avdragsordning. Dette gjøres under kreditoravtaler</a:t>
            </a:r>
          </a:p>
          <a:p>
            <a:r>
              <a:rPr lang="nb-NO" sz="1600" dirty="0"/>
              <a:t>Funksjonen gjelder ikke samlesaker</a:t>
            </a:r>
          </a:p>
          <a:p>
            <a:pPr lvl="1">
              <a:lnSpc>
                <a:spcPct val="70000"/>
              </a:lnSpc>
              <a:buClr>
                <a:srgbClr val="009900"/>
              </a:buClr>
            </a:pPr>
            <a:endParaRPr lang="nb-NO" sz="1500" dirty="0" smtClean="0"/>
          </a:p>
          <a:p>
            <a:pPr marL="0" indent="0">
              <a:buNone/>
            </a:pPr>
            <a:r>
              <a:rPr lang="nb-NO" sz="1500" dirty="0" smtClean="0"/>
              <a:t>	</a:t>
            </a:r>
            <a:endParaRPr lang="nb-NO" sz="1500" dirty="0" smtClean="0">
              <a:solidFill>
                <a:schemeClr val="bg2"/>
              </a:solidFill>
            </a:endParaRPr>
          </a:p>
        </p:txBody>
      </p:sp>
      <p:sp>
        <p:nvSpPr>
          <p:cNvPr id="7"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561342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SYSTEMADMINISTRASJON</a:t>
            </a:r>
            <a:endParaRPr lang="nb-NO" dirty="0"/>
          </a:p>
        </p:txBody>
      </p:sp>
      <p:sp>
        <p:nvSpPr>
          <p:cNvPr id="3" name="Plassholder for tekst 2"/>
          <p:cNvSpPr>
            <a:spLocks noGrp="1"/>
          </p:cNvSpPr>
          <p:nvPr>
            <p:ph type="body" idx="1"/>
          </p:nvPr>
        </p:nvSpPr>
        <p:spPr>
          <a:xfrm>
            <a:off x="457200" y="1535113"/>
            <a:ext cx="7643192" cy="639762"/>
          </a:xfrm>
        </p:spPr>
        <p:txBody>
          <a:bodyPr>
            <a:normAutofit/>
          </a:bodyPr>
          <a:lstStyle/>
          <a:p>
            <a:r>
              <a:rPr lang="nb-NO" sz="3200" b="0" dirty="0" smtClean="0">
                <a:solidFill>
                  <a:srgbClr val="509E2F"/>
                </a:solidFill>
              </a:rPr>
              <a:t>Mål for kurset</a:t>
            </a:r>
            <a:endParaRPr lang="nb-NO" sz="3200" b="0" dirty="0">
              <a:solidFill>
                <a:srgbClr val="509E2F"/>
              </a:solidFill>
            </a:endParaRPr>
          </a:p>
        </p:txBody>
      </p:sp>
      <p:sp>
        <p:nvSpPr>
          <p:cNvPr id="4" name="Plassholder for innhold 3"/>
          <p:cNvSpPr>
            <a:spLocks noGrp="1"/>
          </p:cNvSpPr>
          <p:nvPr>
            <p:ph sz="half" idx="2"/>
          </p:nvPr>
        </p:nvSpPr>
        <p:spPr>
          <a:xfrm>
            <a:off x="529208" y="2174875"/>
            <a:ext cx="7643192" cy="3951288"/>
          </a:xfrm>
        </p:spPr>
        <p:txBody>
          <a:bodyPr/>
          <a:lstStyle/>
          <a:p>
            <a:endParaRPr lang="nb-NO" dirty="0" smtClean="0"/>
          </a:p>
          <a:p>
            <a:pPr>
              <a:buClr>
                <a:srgbClr val="009900"/>
              </a:buClr>
            </a:pPr>
            <a:r>
              <a:rPr lang="nb-NO" sz="1800" dirty="0" smtClean="0"/>
              <a:t>Oppnå forståelse for hva systemadministrasjon inneholder</a:t>
            </a:r>
          </a:p>
          <a:p>
            <a:pPr>
              <a:buClr>
                <a:srgbClr val="009900"/>
              </a:buClr>
            </a:pPr>
            <a:r>
              <a:rPr lang="nb-NO" sz="1800" dirty="0" smtClean="0"/>
              <a:t>Oppnå forståelse for hvordan systeminnstillingene påvirker saksbehandlingsprosessene i Procasso.</a:t>
            </a:r>
          </a:p>
          <a:p>
            <a:pPr>
              <a:buClr>
                <a:srgbClr val="009900"/>
              </a:buClr>
            </a:pPr>
            <a:r>
              <a:rPr lang="nb-NO" sz="1800" dirty="0" smtClean="0"/>
              <a:t>Gjøre deltaker i stand til å teste funksjonalitet på egen hånd etter kurset</a:t>
            </a:r>
          </a:p>
        </p:txBody>
      </p:sp>
    </p:spTree>
    <p:extLst>
      <p:ext uri="{BB962C8B-B14F-4D97-AF65-F5344CB8AC3E}">
        <p14:creationId xmlns:p14="http://schemas.microsoft.com/office/powerpoint/2010/main" val="4133923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24579"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24580"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24581" name="Text Box 6"/>
          <p:cNvSpPr txBox="1">
            <a:spLocks noChangeArrowheads="1"/>
          </p:cNvSpPr>
          <p:nvPr/>
        </p:nvSpPr>
        <p:spPr bwMode="auto">
          <a:xfrm>
            <a:off x="762000" y="5657850"/>
            <a:ext cx="7772400" cy="579438"/>
          </a:xfrm>
          <a:prstGeom prst="rect">
            <a:avLst/>
          </a:prstGeom>
          <a:noFill/>
          <a:ln w="9525">
            <a:noFill/>
            <a:miter lim="800000"/>
            <a:headEnd/>
            <a:tailEnd/>
          </a:ln>
        </p:spPr>
        <p:txBody>
          <a:bodyPr>
            <a:spAutoFit/>
          </a:bodyPr>
          <a:lstStyle/>
          <a:p>
            <a:pPr algn="ctr">
              <a:spcBef>
                <a:spcPct val="0"/>
              </a:spcBef>
            </a:pPr>
            <a:endParaRPr kumimoji="0" lang="nb-NO" sz="3200">
              <a:solidFill>
                <a:schemeClr val="bg2"/>
              </a:solidFill>
              <a:latin typeface="Times New Roman" pitchFamily="18" charset="0"/>
              <a:cs typeface="Times New Roman" pitchFamily="18" charset="0"/>
            </a:endParaRPr>
          </a:p>
        </p:txBody>
      </p:sp>
      <p:sp>
        <p:nvSpPr>
          <p:cNvPr id="24582" name="Rectangle 8"/>
          <p:cNvSpPr>
            <a:spLocks noGrp="1" noChangeArrowheads="1"/>
          </p:cNvSpPr>
          <p:nvPr>
            <p:ph idx="1"/>
          </p:nvPr>
        </p:nvSpPr>
        <p:spPr>
          <a:xfrm>
            <a:off x="539553" y="1770112"/>
            <a:ext cx="4464496" cy="3963144"/>
          </a:xfrm>
        </p:spPr>
        <p:txBody>
          <a:bodyPr>
            <a:normAutofit/>
          </a:bodyPr>
          <a:lstStyle/>
          <a:p>
            <a:pPr marL="609600" indent="-609600" eaLnBrk="1" hangingPunct="1">
              <a:buClr>
                <a:srgbClr val="009900"/>
              </a:buClr>
            </a:pPr>
            <a:endParaRPr lang="nb-NO" sz="1800" dirty="0" smtClean="0">
              <a:solidFill>
                <a:srgbClr val="000000"/>
              </a:solidFill>
              <a:cs typeface="Times New Roman" pitchFamily="18" charset="0"/>
            </a:endParaRPr>
          </a:p>
          <a:p>
            <a:r>
              <a:rPr lang="nb-NO" sz="1800" dirty="0">
                <a:solidFill>
                  <a:srgbClr val="000000"/>
                </a:solidFill>
                <a:cs typeface="Times New Roman" pitchFamily="18" charset="0"/>
              </a:rPr>
              <a:t>Sakstyper kan velges fritt og legges opp etter deres behov</a:t>
            </a:r>
          </a:p>
          <a:p>
            <a:r>
              <a:rPr lang="nb-NO" sz="1800" dirty="0">
                <a:solidFill>
                  <a:srgbClr val="000000"/>
                </a:solidFill>
              </a:rPr>
              <a:t>Systemet krever at minst en sakstype er registrert; </a:t>
            </a:r>
            <a:br>
              <a:rPr lang="nb-NO" sz="1800" dirty="0">
                <a:solidFill>
                  <a:srgbClr val="000000"/>
                </a:solidFill>
              </a:rPr>
            </a:br>
            <a:r>
              <a:rPr lang="nb-NO" sz="1800" dirty="0">
                <a:solidFill>
                  <a:srgbClr val="000000"/>
                </a:solidFill>
              </a:rPr>
              <a:t>for eksempel 001 Inkassosak</a:t>
            </a:r>
          </a:p>
          <a:p>
            <a:r>
              <a:rPr lang="nb-NO" sz="1800" dirty="0">
                <a:solidFill>
                  <a:srgbClr val="000000"/>
                </a:solidFill>
                <a:cs typeface="Times New Roman" pitchFamily="18" charset="0"/>
              </a:rPr>
              <a:t>Benyttes til avsluttende behandling. Beløpsgrense og oppfølgningskode.</a:t>
            </a:r>
          </a:p>
          <a:p>
            <a:r>
              <a:rPr lang="nb-NO" sz="1800" dirty="0">
                <a:solidFill>
                  <a:srgbClr val="000000"/>
                </a:solidFill>
                <a:cs typeface="Times New Roman" pitchFamily="18" charset="0"/>
              </a:rPr>
              <a:t>Avsluttende behandling, for eksempel saker som er i rettslig </a:t>
            </a:r>
            <a:r>
              <a:rPr lang="nb-NO" sz="1800" dirty="0" smtClean="0">
                <a:solidFill>
                  <a:srgbClr val="000000"/>
                </a:solidFill>
                <a:cs typeface="Times New Roman" pitchFamily="18" charset="0"/>
              </a:rPr>
              <a:t>prosess ;eksempel 002 beløpsgrense kr 200,-</a:t>
            </a:r>
            <a:endParaRPr lang="nb-NO" sz="1800" dirty="0">
              <a:solidFill>
                <a:srgbClr val="000000"/>
              </a:solidFill>
              <a:cs typeface="Times New Roman" pitchFamily="18" charset="0"/>
            </a:endParaRPr>
          </a:p>
          <a:p>
            <a:pPr marL="609600" indent="-609600" eaLnBrk="1" hangingPunct="1">
              <a:buClr>
                <a:srgbClr val="009900"/>
              </a:buClr>
            </a:pPr>
            <a:endParaRPr lang="nb-NO" sz="1800" dirty="0" smtClean="0">
              <a:solidFill>
                <a:srgbClr val="000000"/>
              </a:solidFill>
              <a:cs typeface="Times New Roman" pitchFamily="18" charset="0"/>
            </a:endParaRPr>
          </a:p>
        </p:txBody>
      </p:sp>
      <p:sp>
        <p:nvSpPr>
          <p:cNvPr id="599049" name="Text Box 9"/>
          <p:cNvSpPr txBox="1">
            <a:spLocks noChangeArrowheads="1"/>
          </p:cNvSpPr>
          <p:nvPr/>
        </p:nvSpPr>
        <p:spPr bwMode="auto">
          <a:xfrm>
            <a:off x="395536" y="620713"/>
            <a:ext cx="7777163" cy="584775"/>
          </a:xfrm>
          <a:prstGeom prst="rect">
            <a:avLst/>
          </a:prstGeom>
          <a:noFill/>
          <a:ln>
            <a:noFill/>
          </a:ln>
          <a:effectLst/>
          <a:extLst/>
        </p:spPr>
        <p:txBody>
          <a:bodyPr>
            <a:spAutoFit/>
          </a:bodyPr>
          <a:lstStyle/>
          <a:p>
            <a:pPr>
              <a:spcBef>
                <a:spcPct val="0"/>
              </a:spcBef>
              <a:defRPr/>
            </a:pPr>
            <a:r>
              <a:rPr lang="nb-NO" sz="3200" dirty="0">
                <a:solidFill>
                  <a:srgbClr val="509E2F"/>
                </a:solidFill>
                <a:latin typeface="Stag Sans Light" pitchFamily="34" charset="0"/>
                <a:ea typeface="+mj-ea"/>
                <a:cs typeface="+mj-cs"/>
              </a:rPr>
              <a:t>Sakstyper</a:t>
            </a: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170" y="2077435"/>
            <a:ext cx="3754636" cy="375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6114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Avsluttende behandling</a:t>
            </a:r>
            <a:endParaRPr lang="nb-NO" dirty="0"/>
          </a:p>
        </p:txBody>
      </p:sp>
      <p:sp>
        <p:nvSpPr>
          <p:cNvPr id="3" name="Plassholder for innhold 2"/>
          <p:cNvSpPr>
            <a:spLocks noGrp="1"/>
          </p:cNvSpPr>
          <p:nvPr>
            <p:ph idx="1"/>
          </p:nvPr>
        </p:nvSpPr>
        <p:spPr>
          <a:xfrm>
            <a:off x="457200" y="1711349"/>
            <a:ext cx="8229600" cy="4525963"/>
          </a:xfrm>
        </p:spPr>
        <p:txBody>
          <a:bodyPr/>
          <a:lstStyle/>
          <a:p>
            <a:pPr>
              <a:buFont typeface="Arial" pitchFamily="34" charset="0"/>
              <a:buChar char="•"/>
              <a:defRPr/>
            </a:pPr>
            <a:r>
              <a:rPr lang="nb-NO" sz="1800" dirty="0" smtClean="0">
                <a:solidFill>
                  <a:srgbClr val="333333"/>
                </a:solidFill>
              </a:rPr>
              <a:t>Saker </a:t>
            </a:r>
            <a:r>
              <a:rPr lang="nb-NO" sz="1800" dirty="0">
                <a:solidFill>
                  <a:srgbClr val="333333"/>
                </a:solidFill>
              </a:rPr>
              <a:t>hvor det er foretatt </a:t>
            </a:r>
            <a:r>
              <a:rPr lang="nb-NO" sz="1800" dirty="0" smtClean="0">
                <a:solidFill>
                  <a:srgbClr val="333333"/>
                </a:solidFill>
              </a:rPr>
              <a:t>rettslige </a:t>
            </a:r>
            <a:r>
              <a:rPr lang="nb-NO" sz="1800" dirty="0">
                <a:solidFill>
                  <a:srgbClr val="333333"/>
                </a:solidFill>
              </a:rPr>
              <a:t>skritt er nær ved å bli nedbetalt er det nødvendig å foreta manuelle operasjoner som </a:t>
            </a:r>
            <a:r>
              <a:rPr lang="nb-NO" sz="1800" dirty="0" smtClean="0">
                <a:solidFill>
                  <a:srgbClr val="333333"/>
                </a:solidFill>
              </a:rPr>
              <a:t>presseskriv </a:t>
            </a:r>
            <a:r>
              <a:rPr lang="nb-NO" sz="1800" dirty="0">
                <a:solidFill>
                  <a:srgbClr val="333333"/>
                </a:solidFill>
              </a:rPr>
              <a:t>til tingretten, etc., før saken </a:t>
            </a:r>
            <a:r>
              <a:rPr lang="nb-NO" sz="1800" dirty="0" smtClean="0">
                <a:solidFill>
                  <a:srgbClr val="333333"/>
                </a:solidFill>
              </a:rPr>
              <a:t>avsluttes</a:t>
            </a:r>
          </a:p>
          <a:p>
            <a:pPr>
              <a:buFont typeface="Arial" pitchFamily="34" charset="0"/>
              <a:buChar char="•"/>
              <a:defRPr/>
            </a:pPr>
            <a:endParaRPr lang="nb-NO" sz="1800" dirty="0" smtClean="0">
              <a:solidFill>
                <a:srgbClr val="333333"/>
              </a:solidFill>
            </a:endParaRPr>
          </a:p>
          <a:p>
            <a:pPr>
              <a:buFont typeface="Arial" pitchFamily="34" charset="0"/>
              <a:buChar char="•"/>
              <a:defRPr/>
            </a:pPr>
            <a:r>
              <a:rPr lang="nb-NO" sz="1800" dirty="0" smtClean="0">
                <a:solidFill>
                  <a:srgbClr val="333333"/>
                </a:solidFill>
              </a:rPr>
              <a:t>Man </a:t>
            </a:r>
            <a:r>
              <a:rPr lang="nb-NO" sz="1800" dirty="0">
                <a:solidFill>
                  <a:srgbClr val="333333"/>
                </a:solidFill>
              </a:rPr>
              <a:t>kan </a:t>
            </a:r>
            <a:r>
              <a:rPr lang="nb-NO" sz="1800" dirty="0" smtClean="0">
                <a:solidFill>
                  <a:srgbClr val="333333"/>
                </a:solidFill>
              </a:rPr>
              <a:t>opprette en sakstype med en beløpsgrense slik </a:t>
            </a:r>
            <a:r>
              <a:rPr lang="nb-NO" sz="1800" dirty="0">
                <a:solidFill>
                  <a:srgbClr val="333333"/>
                </a:solidFill>
              </a:rPr>
              <a:t>at det blir laget en oppfølging på saken når den kommer under beløpsgrensen</a:t>
            </a:r>
            <a:r>
              <a:rPr lang="nb-NO" sz="1800" dirty="0" smtClean="0">
                <a:solidFill>
                  <a:srgbClr val="333333"/>
                </a:solidFill>
              </a:rPr>
              <a:t>.</a:t>
            </a:r>
          </a:p>
          <a:p>
            <a:pPr>
              <a:buFont typeface="Arial" pitchFamily="34" charset="0"/>
              <a:buChar char="•"/>
              <a:defRPr/>
            </a:pPr>
            <a:r>
              <a:rPr lang="nb-NO" sz="1800" dirty="0" smtClean="0">
                <a:solidFill>
                  <a:srgbClr val="333333"/>
                </a:solidFill>
              </a:rPr>
              <a:t>Oppsettet </a:t>
            </a:r>
            <a:r>
              <a:rPr lang="nb-NO" sz="1800" dirty="0">
                <a:solidFill>
                  <a:srgbClr val="333333"/>
                </a:solidFill>
              </a:rPr>
              <a:t>på sakstypen finnes under systemadministrasjon – sakstyper</a:t>
            </a:r>
          </a:p>
          <a:p>
            <a:pPr>
              <a:buFont typeface="Arial" pitchFamily="34" charset="0"/>
              <a:buChar char="•"/>
              <a:defRPr/>
            </a:pPr>
            <a:r>
              <a:rPr lang="nb-NO" sz="1800" dirty="0">
                <a:solidFill>
                  <a:srgbClr val="333333"/>
                </a:solidFill>
              </a:rPr>
              <a:t>Man setter da sakstype på de aktivitetene som man ønsker denne funksjonen på, dette gjøres i aktivitetsregisteret, feltet sakstype</a:t>
            </a:r>
          </a:p>
          <a:p>
            <a:pPr>
              <a:buFont typeface="Arial" pitchFamily="34" charset="0"/>
              <a:buChar char="•"/>
              <a:defRPr/>
            </a:pPr>
            <a:r>
              <a:rPr lang="nb-NO" sz="1800" dirty="0">
                <a:solidFill>
                  <a:srgbClr val="333333"/>
                </a:solidFill>
              </a:rPr>
              <a:t>Dermed fanger man opp sakene hvor man manuelt må gjøre noe</a:t>
            </a:r>
          </a:p>
          <a:p>
            <a:endParaRPr lang="nb-NO" dirty="0"/>
          </a:p>
        </p:txBody>
      </p:sp>
    </p:spTree>
    <p:extLst>
      <p:ext uri="{BB962C8B-B14F-4D97-AF65-F5344CB8AC3E}">
        <p14:creationId xmlns:p14="http://schemas.microsoft.com/office/powerpoint/2010/main" val="242199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latin typeface="Calibri" pitchFamily="34" charset="0"/>
            </a:endParaRPr>
          </a:p>
        </p:txBody>
      </p:sp>
      <p:sp>
        <p:nvSpPr>
          <p:cNvPr id="4101" name="Text Box 5"/>
          <p:cNvSpPr txBox="1">
            <a:spLocks noChangeArrowheads="1"/>
          </p:cNvSpPr>
          <p:nvPr/>
        </p:nvSpPr>
        <p:spPr bwMode="auto">
          <a:xfrm>
            <a:off x="1311277" y="1431925"/>
            <a:ext cx="736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latin typeface="Calibri" pitchFamily="34" charset="0"/>
            </a:endParaRPr>
          </a:p>
        </p:txBody>
      </p:sp>
      <p:sp>
        <p:nvSpPr>
          <p:cNvPr id="4102" name="Text Box 6"/>
          <p:cNvSpPr txBox="1">
            <a:spLocks noChangeArrowheads="1"/>
          </p:cNvSpPr>
          <p:nvPr/>
        </p:nvSpPr>
        <p:spPr bwMode="auto">
          <a:xfrm>
            <a:off x="467544" y="1772816"/>
            <a:ext cx="806413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b-NO" dirty="0" smtClean="0">
                <a:latin typeface="Verdana" pitchFamily="34" charset="0"/>
                <a:ea typeface="Verdana" pitchFamily="34" charset="0"/>
                <a:cs typeface="Verdana" pitchFamily="34" charset="0"/>
              </a:rPr>
              <a:t>Aktivitetstregisteret </a:t>
            </a:r>
            <a:r>
              <a:rPr lang="nb-NO" dirty="0">
                <a:latin typeface="Verdana" pitchFamily="34" charset="0"/>
                <a:ea typeface="Verdana" pitchFamily="34" charset="0"/>
                <a:cs typeface="Verdana" pitchFamily="34" charset="0"/>
              </a:rPr>
              <a:t>består av koder fra 301 til 9999, samt M og R koder som er knyttet til oppfølgninger i innkurven. Noen av kodene er forutsatt definert i Procasso, de fleste kodene definerer dere selv.</a:t>
            </a:r>
          </a:p>
          <a:p>
            <a:pPr eaLnBrk="1" hangingPunct="1"/>
            <a:endParaRPr lang="nb-NO" sz="1600" dirty="0">
              <a:latin typeface="Verdana" pitchFamily="34" charset="0"/>
              <a:ea typeface="Verdana" pitchFamily="34" charset="0"/>
              <a:cs typeface="Verdana" pitchFamily="34" charset="0"/>
            </a:endParaRPr>
          </a:p>
          <a:p>
            <a:pPr marL="285750" indent="-285750" eaLnBrk="1" hangingPunct="1">
              <a:buClr>
                <a:srgbClr val="509E2F"/>
              </a:buClr>
              <a:buFont typeface="Wingdings" panose="05000000000000000000" pitchFamily="2" charset="2"/>
              <a:buChar char="§"/>
            </a:pPr>
            <a:r>
              <a:rPr lang="nb-NO" dirty="0">
                <a:latin typeface="Verdana" pitchFamily="34" charset="0"/>
                <a:ea typeface="Verdana" pitchFamily="34" charset="0"/>
                <a:cs typeface="Verdana" pitchFamily="34" charset="0"/>
              </a:rPr>
              <a:t>Koder 301 til 999 er systemsatte koder</a:t>
            </a:r>
          </a:p>
          <a:p>
            <a:pPr marL="285750" indent="-285750" eaLnBrk="1" hangingPunct="1">
              <a:buClr>
                <a:srgbClr val="509E2F"/>
              </a:buClr>
              <a:buFont typeface="Wingdings" panose="05000000000000000000" pitchFamily="2" charset="2"/>
              <a:buChar char="§"/>
            </a:pPr>
            <a:r>
              <a:rPr lang="nb-NO" dirty="0">
                <a:latin typeface="Verdana" pitchFamily="34" charset="0"/>
                <a:ea typeface="Verdana" pitchFamily="34" charset="0"/>
                <a:cs typeface="Verdana" pitchFamily="34" charset="0"/>
              </a:rPr>
              <a:t>Kode 1001 til 9999 er egen brev og statuskoder</a:t>
            </a:r>
          </a:p>
          <a:p>
            <a:pPr marL="285750" indent="-285750" eaLnBrk="1" hangingPunct="1">
              <a:buClr>
                <a:srgbClr val="509E2F"/>
              </a:buClr>
              <a:buFont typeface="Wingdings" panose="05000000000000000000" pitchFamily="2" charset="2"/>
              <a:buChar char="§"/>
            </a:pPr>
            <a:r>
              <a:rPr lang="nb-NO" dirty="0">
                <a:latin typeface="Verdana" pitchFamily="34" charset="0"/>
                <a:ea typeface="Verdana" pitchFamily="34" charset="0"/>
                <a:cs typeface="Verdana" pitchFamily="34" charset="0"/>
              </a:rPr>
              <a:t>M koder, oppfølgninger til saksbehandler knyttet til innkurv</a:t>
            </a:r>
          </a:p>
          <a:p>
            <a:pPr marL="285750" indent="-285750" eaLnBrk="1" hangingPunct="1">
              <a:buClr>
                <a:srgbClr val="509E2F"/>
              </a:buClr>
              <a:buFont typeface="Wingdings" panose="05000000000000000000" pitchFamily="2" charset="2"/>
              <a:buChar char="§"/>
            </a:pPr>
            <a:r>
              <a:rPr lang="nb-NO" dirty="0">
                <a:latin typeface="Verdana" pitchFamily="34" charset="0"/>
                <a:ea typeface="Verdana" pitchFamily="34" charset="0"/>
                <a:cs typeface="Verdana" pitchFamily="34" charset="0"/>
              </a:rPr>
              <a:t>R koder, oppfølgninger knyttet til dialog med kreditor gjennom portal</a:t>
            </a:r>
          </a:p>
          <a:p>
            <a:pPr eaLnBrk="1" hangingPunct="1">
              <a:buFontTx/>
              <a:buChar char="-"/>
            </a:pPr>
            <a:endParaRPr lang="nb-NO" dirty="0">
              <a:latin typeface="Verdana" pitchFamily="34" charset="0"/>
              <a:ea typeface="Verdana" pitchFamily="34" charset="0"/>
              <a:cs typeface="Verdana" pitchFamily="34" charset="0"/>
            </a:endParaRPr>
          </a:p>
          <a:p>
            <a:pPr eaLnBrk="1" hangingPunct="1"/>
            <a:r>
              <a:rPr lang="nb-NO" dirty="0">
                <a:latin typeface="Verdana" pitchFamily="34" charset="0"/>
                <a:ea typeface="Verdana" pitchFamily="34" charset="0"/>
                <a:cs typeface="Verdana" pitchFamily="34" charset="0"/>
              </a:rPr>
              <a:t>Vi skal nå se på organiseringen av kodene.</a:t>
            </a:r>
          </a:p>
          <a:p>
            <a:pPr eaLnBrk="1" hangingPunct="1"/>
            <a:r>
              <a:rPr lang="nb-NO" dirty="0">
                <a:latin typeface="Verdana" pitchFamily="34" charset="0"/>
                <a:ea typeface="Verdana" pitchFamily="34" charset="0"/>
                <a:cs typeface="Verdana" pitchFamily="34" charset="0"/>
              </a:rPr>
              <a:t> * i oversikten på neste side betyr at aktivitetene i intervallet forhåndsdefinert og forutsatt definert av Procasso.</a:t>
            </a:r>
          </a:p>
        </p:txBody>
      </p:sp>
      <p:sp>
        <p:nvSpPr>
          <p:cNvPr id="8" name="Tittel 4"/>
          <p:cNvSpPr txBox="1">
            <a:spLocks/>
          </p:cNvSpPr>
          <p:nvPr/>
        </p:nvSpPr>
        <p:spPr>
          <a:xfrm>
            <a:off x="395536" y="686523"/>
            <a:ext cx="7355160" cy="1080120"/>
          </a:xfrm>
          <a:prstGeom prst="rect">
            <a:avLst/>
          </a:prstGeom>
        </p:spPr>
        <p:txBody>
          <a:bodyPr/>
          <a:lstStyle/>
          <a:p>
            <a:pPr>
              <a:spcBef>
                <a:spcPct val="0"/>
              </a:spcBef>
              <a:defRPr/>
            </a:pPr>
            <a:r>
              <a:rPr lang="nb-NO" sz="3200" dirty="0">
                <a:solidFill>
                  <a:srgbClr val="509E2F"/>
                </a:solidFill>
                <a:latin typeface="Stag Sans Light" pitchFamily="34" charset="0"/>
                <a:ea typeface="+mj-ea"/>
                <a:cs typeface="+mj-cs"/>
              </a:rPr>
              <a:t>Aktiviteter</a:t>
            </a:r>
          </a:p>
        </p:txBody>
      </p:sp>
      <p:sp>
        <p:nvSpPr>
          <p:cNvPr id="9"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54007554"/>
      </p:ext>
    </p:extLst>
  </p:cSld>
  <p:clrMapOvr>
    <a:masterClrMapping/>
  </p:clrMapOvr>
  <p:transition advTm="1442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5125" name="Text Box 5"/>
          <p:cNvSpPr txBox="1">
            <a:spLocks noChangeArrowheads="1"/>
          </p:cNvSpPr>
          <p:nvPr/>
        </p:nvSpPr>
        <p:spPr bwMode="auto">
          <a:xfrm>
            <a:off x="1311277" y="1431925"/>
            <a:ext cx="7364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5126" name="Text Box 6"/>
          <p:cNvSpPr txBox="1">
            <a:spLocks noChangeArrowheads="1"/>
          </p:cNvSpPr>
          <p:nvPr/>
        </p:nvSpPr>
        <p:spPr bwMode="auto">
          <a:xfrm>
            <a:off x="971551" y="184467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p>
        </p:txBody>
      </p:sp>
      <p:sp>
        <p:nvSpPr>
          <p:cNvPr id="9" name="Tittel 4"/>
          <p:cNvSpPr txBox="1">
            <a:spLocks/>
          </p:cNvSpPr>
          <p:nvPr/>
        </p:nvSpPr>
        <p:spPr>
          <a:xfrm>
            <a:off x="-252536" y="692696"/>
            <a:ext cx="7355160" cy="1080120"/>
          </a:xfrm>
          <a:prstGeom prst="rect">
            <a:avLst/>
          </a:prstGeom>
        </p:spPr>
        <p:txBody>
          <a:bodyPr/>
          <a:lstStyle/>
          <a:p>
            <a:pPr algn="ctr">
              <a:spcBef>
                <a:spcPct val="0"/>
              </a:spcBef>
              <a:buFontTx/>
              <a:buNone/>
              <a:defRPr/>
            </a:pPr>
            <a:r>
              <a:rPr lang="nb-NO" sz="3200" dirty="0">
                <a:solidFill>
                  <a:srgbClr val="509E2F"/>
                </a:solidFill>
                <a:latin typeface="Stag Sans Light" pitchFamily="34" charset="0"/>
                <a:ea typeface="+mj-ea"/>
                <a:cs typeface="+mj-cs"/>
              </a:rPr>
              <a:t>Systemadministrasjon - Aktiviteter</a:t>
            </a:r>
          </a:p>
        </p:txBody>
      </p:sp>
      <p:sp>
        <p:nvSpPr>
          <p:cNvPr id="10" name="Slide Number Placeholder 6"/>
          <p:cNvSpPr txBox="1">
            <a:spLocks/>
          </p:cNvSpPr>
          <p:nvPr/>
        </p:nvSpPr>
        <p:spPr>
          <a:xfrm>
            <a:off x="6553200" y="6245225"/>
            <a:ext cx="2133600" cy="47625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A46D-8979-4DD3-97C0-D1C561FC95A3}" type="slidenum">
              <a:rPr kumimoji="0" lang="nb-NO"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Group 56"/>
          <p:cNvGraphicFramePr>
            <a:graphicFrameLocks noGrp="1"/>
          </p:cNvGraphicFramePr>
          <p:nvPr>
            <p:extLst>
              <p:ext uri="{D42A27DB-BD31-4B8C-83A1-F6EECF244321}">
                <p14:modId xmlns:p14="http://schemas.microsoft.com/office/powerpoint/2010/main" val="3699670027"/>
              </p:ext>
            </p:extLst>
          </p:nvPr>
        </p:nvGraphicFramePr>
        <p:xfrm>
          <a:off x="467544" y="2037253"/>
          <a:ext cx="7992888" cy="3479979"/>
        </p:xfrm>
        <a:graphic>
          <a:graphicData uri="http://schemas.openxmlformats.org/drawingml/2006/table">
            <a:tbl>
              <a:tblPr/>
              <a:tblGrid>
                <a:gridCol w="1556251"/>
                <a:gridCol w="6436637"/>
              </a:tblGrid>
              <a:tr h="3266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Intervall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Kommentar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3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1001 til 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Her definerer vi alle brevene og statuskoder</a:t>
                      </a:r>
                      <a:r>
                        <a:rPr lang="nb-NO" sz="1600" kern="1200" baseline="0" dirty="0" smtClean="0">
                          <a:solidFill>
                            <a:schemeClr val="tx1"/>
                          </a:solidFill>
                          <a:latin typeface="Verdana" pitchFamily="34" charset="0"/>
                          <a:ea typeface="Verdana" pitchFamily="34" charset="0"/>
                          <a:cs typeface="Verdana" pitchFamily="34" charset="0"/>
                        </a:rPr>
                        <a:t> </a:t>
                      </a:r>
                      <a:r>
                        <a:rPr lang="nb-NO" sz="1600" kern="1200" dirty="0" smtClean="0">
                          <a:solidFill>
                            <a:schemeClr val="tx1"/>
                          </a:solidFill>
                          <a:latin typeface="Verdana" pitchFamily="34" charset="0"/>
                          <a:ea typeface="Verdana" pitchFamily="34" charset="0"/>
                          <a:cs typeface="Verdana" pitchFamily="34" charset="0"/>
                        </a:rPr>
                        <a:t>dere har behov for.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301 til 399*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Koder knyttet til innbetalinger og avregning. Viktig at regnskap fane defineres i forhold til kontoplan.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3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400 til 499*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Direktebetalinger og korrigering av krav.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3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801 til 899*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Koder til tvang, avdrag, gjeldsordn. og avregning.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2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901 til 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Avslutingskoder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6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M og 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600" kern="1200" dirty="0" smtClean="0">
                          <a:solidFill>
                            <a:schemeClr val="tx1"/>
                          </a:solidFill>
                          <a:latin typeface="Verdana" pitchFamily="34" charset="0"/>
                          <a:ea typeface="Verdana" pitchFamily="34" charset="0"/>
                          <a:cs typeface="Verdana" pitchFamily="34" charset="0"/>
                        </a:rPr>
                        <a:t>Oppfølgningskoder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08098619"/>
      </p:ext>
    </p:extLst>
  </p:cSld>
  <p:clrMapOvr>
    <a:masterClrMapping/>
  </p:clrMapOvr>
  <p:transition advTm="1442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latin typeface="Calibri" pitchFamily="34" charset="0"/>
            </a:endParaRPr>
          </a:p>
        </p:txBody>
      </p:sp>
      <p:sp>
        <p:nvSpPr>
          <p:cNvPr id="6150" name="Text Box 6"/>
          <p:cNvSpPr txBox="1">
            <a:spLocks noChangeArrowheads="1"/>
          </p:cNvSpPr>
          <p:nvPr/>
        </p:nvSpPr>
        <p:spPr bwMode="auto">
          <a:xfrm>
            <a:off x="971551" y="184467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latin typeface="Calibri" pitchFamily="34" charset="0"/>
            </a:endParaRPr>
          </a:p>
        </p:txBody>
      </p:sp>
      <p:graphicFrame>
        <p:nvGraphicFramePr>
          <p:cNvPr id="32818" name="Group 50"/>
          <p:cNvGraphicFramePr>
            <a:graphicFrameLocks noGrp="1"/>
          </p:cNvGraphicFramePr>
          <p:nvPr>
            <p:extLst/>
          </p:nvPr>
        </p:nvGraphicFramePr>
        <p:xfrm>
          <a:off x="899592" y="2333257"/>
          <a:ext cx="7561263" cy="3616023"/>
        </p:xfrm>
        <a:graphic>
          <a:graphicData uri="http://schemas.openxmlformats.org/drawingml/2006/table">
            <a:tbl>
              <a:tblPr/>
              <a:tblGrid>
                <a:gridCol w="1668463"/>
                <a:gridCol w="5892800"/>
              </a:tblGrid>
              <a:tr h="4352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Fane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Vesentlige funksjoner i fanen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0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Øverst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Tekst, endring av produkt og sakstype. Vis aktivitet i portal.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0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Dokument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Lagre brev, endre før utskrift, bruk samlesak, rente-</a:t>
                      </a:r>
                    </a:p>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spesifikasjon og vedlegg.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Kostnader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Om aktiviteten skal medføre gebyr/salær og/eller</a:t>
                      </a:r>
                    </a:p>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gebyr. Eventuelt nullstilling av gebyr/salær.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9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Regnskap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Kontooppsett på kodene 301 til 399 i forhold til </a:t>
                      </a:r>
                    </a:p>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kontoplan og kostra. 8 siffer i konto.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2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Oppfølgning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Koble M, R og statuskode til mappe i innkurv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0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Diverse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Vesentlige koder oppdaterer status. Kan stoppe </a:t>
                      </a:r>
                    </a:p>
                    <a:p>
                      <a:pPr marL="0" marR="0" lvl="0" indent="0" algn="l" defTabSz="914400" rtl="0" eaLnBrk="0" fontAlgn="base" latinLnBrk="0" hangingPunct="0">
                        <a:lnSpc>
                          <a:spcPct val="100000"/>
                        </a:lnSpc>
                        <a:spcBef>
                          <a:spcPct val="20000"/>
                        </a:spcBef>
                        <a:spcAft>
                          <a:spcPct val="0"/>
                        </a:spcAft>
                        <a:buClrTx/>
                        <a:buSzTx/>
                        <a:buFontTx/>
                        <a:buNone/>
                        <a:tabLst/>
                      </a:pPr>
                      <a:r>
                        <a:rPr lang="nb-NO" sz="1400" kern="1200" dirty="0" smtClean="0">
                          <a:solidFill>
                            <a:srgbClr val="000000"/>
                          </a:solidFill>
                          <a:latin typeface="Verdana" pitchFamily="34" charset="0"/>
                          <a:ea typeface="Verdana" pitchFamily="34" charset="0"/>
                          <a:cs typeface="Times New Roman" pitchFamily="18" charset="0"/>
                        </a:rPr>
                        <a:t>arbeidsflyt.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ittel 4"/>
          <p:cNvSpPr txBox="1">
            <a:spLocks/>
          </p:cNvSpPr>
          <p:nvPr/>
        </p:nvSpPr>
        <p:spPr>
          <a:xfrm>
            <a:off x="323528" y="620688"/>
            <a:ext cx="7355160" cy="1080120"/>
          </a:xfrm>
          <a:prstGeom prst="rect">
            <a:avLst/>
          </a:prstGeom>
        </p:spPr>
        <p:txBody>
          <a:bodyPr/>
          <a:lstStyle/>
          <a:p>
            <a:pPr>
              <a:spcBef>
                <a:spcPct val="0"/>
              </a:spcBef>
              <a:defRPr/>
            </a:pPr>
            <a:r>
              <a:rPr lang="nb-NO" sz="3200" dirty="0">
                <a:solidFill>
                  <a:srgbClr val="509E2F"/>
                </a:solidFill>
                <a:latin typeface="Stag Sans Light" pitchFamily="34" charset="0"/>
                <a:ea typeface="+mj-ea"/>
                <a:cs typeface="+mj-cs"/>
              </a:rPr>
              <a:t>Aktiviteter</a:t>
            </a: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0" t="10201" r="1679" b="84828"/>
          <a:stretch/>
        </p:blipFill>
        <p:spPr bwMode="auto">
          <a:xfrm>
            <a:off x="851338" y="1700808"/>
            <a:ext cx="7472856" cy="32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130751"/>
      </p:ext>
    </p:extLst>
  </p:cSld>
  <p:clrMapOvr>
    <a:masterClrMapping/>
  </p:clrMapOvr>
  <p:transition advTm="1442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26627" name="Rectangle 5"/>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26628" name="Rectangle 6"/>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514060" name="Text Box 12"/>
          <p:cNvSpPr txBox="1">
            <a:spLocks noChangeArrowheads="1"/>
          </p:cNvSpPr>
          <p:nvPr/>
        </p:nvSpPr>
        <p:spPr bwMode="auto">
          <a:xfrm>
            <a:off x="251520" y="681803"/>
            <a:ext cx="62642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Aktiviteter</a:t>
            </a:r>
          </a:p>
        </p:txBody>
      </p:sp>
      <p:sp>
        <p:nvSpPr>
          <p:cNvPr id="26630" name="Rectangle 13"/>
          <p:cNvSpPr>
            <a:spLocks noGrp="1" noChangeArrowheads="1"/>
          </p:cNvSpPr>
          <p:nvPr>
            <p:ph idx="1"/>
          </p:nvPr>
        </p:nvSpPr>
        <p:spPr>
          <a:xfrm>
            <a:off x="539552" y="1410394"/>
            <a:ext cx="4232038" cy="4178846"/>
          </a:xfrm>
        </p:spPr>
        <p:txBody>
          <a:bodyPr>
            <a:normAutofit fontScale="85000" lnSpcReduction="20000"/>
          </a:bodyPr>
          <a:lstStyle/>
          <a:p>
            <a:pPr eaLnBrk="1" hangingPunct="1">
              <a:lnSpc>
                <a:spcPct val="70000"/>
              </a:lnSpc>
              <a:buClr>
                <a:srgbClr val="009900"/>
              </a:buClr>
              <a:buNone/>
            </a:pPr>
            <a:endParaRPr lang="da-DK" sz="2800" dirty="0" smtClean="0">
              <a:solidFill>
                <a:srgbClr val="000000"/>
              </a:solidFill>
              <a:cs typeface="Arial" charset="0"/>
            </a:endParaRPr>
          </a:p>
          <a:p>
            <a:pPr eaLnBrk="1" hangingPunct="1">
              <a:lnSpc>
                <a:spcPct val="70000"/>
              </a:lnSpc>
              <a:buClr>
                <a:srgbClr val="009900"/>
              </a:buClr>
              <a:buNone/>
            </a:pPr>
            <a:r>
              <a:rPr lang="da-DK" sz="2800" dirty="0" smtClean="0">
                <a:solidFill>
                  <a:srgbClr val="000000"/>
                </a:solidFill>
                <a:cs typeface="Arial" charset="0"/>
              </a:rPr>
              <a:t>Dokumentfanen</a:t>
            </a:r>
          </a:p>
          <a:p>
            <a:pPr>
              <a:lnSpc>
                <a:spcPct val="70000"/>
              </a:lnSpc>
              <a:buClr>
                <a:srgbClr val="009900"/>
              </a:buClr>
              <a:buNone/>
            </a:pPr>
            <a:endParaRPr lang="da-DK" sz="2000" b="1" dirty="0">
              <a:solidFill>
                <a:srgbClr val="000000"/>
              </a:solidFill>
              <a:cs typeface="Arial" charset="0"/>
            </a:endParaRPr>
          </a:p>
          <a:p>
            <a:r>
              <a:rPr lang="da-DK" sz="1800" dirty="0">
                <a:solidFill>
                  <a:srgbClr val="000000"/>
                </a:solidFill>
                <a:cs typeface="Arial" charset="0"/>
              </a:rPr>
              <a:t>Dokument gjelder har en viktig funksjon for flere brevkoder. Benyttes bl.a. til å oppdatere/ utsette arbeidsflyt ved utskrift av inkassovarsel og betalingsoppfordring, hente vedlegg BOF og 4-18 varsel på kode med hake for dette, sette BOF-dato for beregning av omkostningsrenter med mer</a:t>
            </a:r>
          </a:p>
          <a:p>
            <a:r>
              <a:rPr lang="da-DK" sz="1800" dirty="0">
                <a:solidFill>
                  <a:srgbClr val="000000"/>
                </a:solidFill>
                <a:cs typeface="Arial" charset="0"/>
              </a:rPr>
              <a:t>Dokumentnavn er navnet på dokumentmalen i Word (lagret i Doc-mappen)</a:t>
            </a:r>
          </a:p>
          <a:p>
            <a:r>
              <a:rPr lang="da-DK" sz="1800" dirty="0">
                <a:solidFill>
                  <a:srgbClr val="000000"/>
                </a:solidFill>
                <a:cs typeface="Arial" charset="0"/>
              </a:rPr>
              <a:t>Hake for Endre før utskrift på manuelle brev</a:t>
            </a:r>
          </a:p>
          <a:p>
            <a:r>
              <a:rPr lang="da-DK" sz="1800" dirty="0">
                <a:solidFill>
                  <a:srgbClr val="000000"/>
                </a:solidFill>
                <a:cs typeface="Arial" charset="0"/>
              </a:rPr>
              <a:t>Anbefaler  å </a:t>
            </a:r>
            <a:r>
              <a:rPr lang="da-DK" sz="2000" dirty="0">
                <a:solidFill>
                  <a:srgbClr val="000000"/>
                </a:solidFill>
                <a:cs typeface="Arial" charset="0"/>
              </a:rPr>
              <a:t>hake av Bruk samlesak</a:t>
            </a:r>
          </a:p>
          <a:p>
            <a:endParaRPr lang="nb-NO" sz="2000" dirty="0"/>
          </a:p>
          <a:p>
            <a:pPr>
              <a:lnSpc>
                <a:spcPct val="70000"/>
              </a:lnSpc>
              <a:buClr>
                <a:srgbClr val="009900"/>
              </a:buClr>
            </a:pPr>
            <a:endParaRPr lang="da-DK" sz="1800" b="1" dirty="0">
              <a:solidFill>
                <a:srgbClr val="000000"/>
              </a:solidFill>
              <a:cs typeface="Arial" charset="0"/>
            </a:endParaRPr>
          </a:p>
          <a:p>
            <a:pPr eaLnBrk="1" hangingPunct="1">
              <a:lnSpc>
                <a:spcPct val="70000"/>
              </a:lnSpc>
              <a:buClr>
                <a:srgbClr val="009900"/>
              </a:buClr>
            </a:pPr>
            <a:endParaRPr lang="da-DK" sz="2000" b="1" dirty="0" smtClean="0">
              <a:solidFill>
                <a:srgbClr val="000000"/>
              </a:solidFill>
              <a:cs typeface="Arial" charset="0"/>
            </a:endParaRPr>
          </a:p>
        </p:txBody>
      </p:sp>
      <p:pic>
        <p:nvPicPr>
          <p:cNvPr id="26632" name="Picture 15" descr="SPN uten tekst"/>
          <p:cNvPicPr>
            <a:picLocks noChangeAspect="1" noChangeArrowheads="1"/>
          </p:cNvPicPr>
          <p:nvPr/>
        </p:nvPicPr>
        <p:blipFill>
          <a:blip r:embed="rId3" cstate="print"/>
          <a:srcRect/>
          <a:stretch>
            <a:fillRect/>
          </a:stretch>
        </p:blipFill>
        <p:spPr bwMode="auto">
          <a:xfrm>
            <a:off x="7272338" y="5913438"/>
            <a:ext cx="1371600" cy="436562"/>
          </a:xfrm>
          <a:prstGeom prst="rect">
            <a:avLst/>
          </a:prstGeom>
          <a:noFill/>
          <a:ln w="9525">
            <a:noFill/>
            <a:miter lim="800000"/>
            <a:headEnd/>
            <a:tailEnd/>
          </a:ln>
        </p:spPr>
      </p:pic>
      <p:sp>
        <p:nvSpPr>
          <p:cNvPr id="11"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56" t="10290" r="11150" b="30801"/>
          <a:stretch/>
        </p:blipFill>
        <p:spPr bwMode="auto">
          <a:xfrm>
            <a:off x="4809747" y="3831576"/>
            <a:ext cx="4323124" cy="251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4211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27651" name="Rectangle 5"/>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27652" name="Rectangle 6"/>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514060" name="Text Box 12"/>
          <p:cNvSpPr txBox="1">
            <a:spLocks noChangeArrowheads="1"/>
          </p:cNvSpPr>
          <p:nvPr/>
        </p:nvSpPr>
        <p:spPr bwMode="auto">
          <a:xfrm>
            <a:off x="251520" y="681803"/>
            <a:ext cx="62642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Aktiviteter</a:t>
            </a:r>
          </a:p>
        </p:txBody>
      </p:sp>
      <p:sp>
        <p:nvSpPr>
          <p:cNvPr id="27654" name="Rectangle 13"/>
          <p:cNvSpPr>
            <a:spLocks noGrp="1" noChangeArrowheads="1"/>
          </p:cNvSpPr>
          <p:nvPr>
            <p:ph idx="1"/>
          </p:nvPr>
        </p:nvSpPr>
        <p:spPr>
          <a:xfrm>
            <a:off x="432048" y="1482402"/>
            <a:ext cx="7884368" cy="4178846"/>
          </a:xfrm>
        </p:spPr>
        <p:txBody>
          <a:bodyPr>
            <a:normAutofit/>
          </a:bodyPr>
          <a:lstStyle/>
          <a:p>
            <a:pPr eaLnBrk="1" hangingPunct="1">
              <a:lnSpc>
                <a:spcPct val="70000"/>
              </a:lnSpc>
              <a:buClr>
                <a:srgbClr val="009900"/>
              </a:buClr>
              <a:buNone/>
            </a:pPr>
            <a:r>
              <a:rPr lang="da-DK" dirty="0" smtClean="0">
                <a:solidFill>
                  <a:srgbClr val="000000"/>
                </a:solidFill>
                <a:cs typeface="Arial" charset="0"/>
              </a:rPr>
              <a:t>Kostnader</a:t>
            </a:r>
          </a:p>
          <a:p>
            <a:pPr eaLnBrk="1" hangingPunct="1">
              <a:lnSpc>
                <a:spcPct val="70000"/>
              </a:lnSpc>
              <a:buClr>
                <a:srgbClr val="009900"/>
              </a:buClr>
              <a:buNone/>
            </a:pPr>
            <a:endParaRPr lang="da-DK" sz="1800" b="1" dirty="0" smtClean="0">
              <a:solidFill>
                <a:srgbClr val="000000"/>
              </a:solidFill>
              <a:cs typeface="Arial" charset="0"/>
            </a:endParaRPr>
          </a:p>
          <a:p>
            <a:pPr eaLnBrk="1" hangingPunct="1">
              <a:lnSpc>
                <a:spcPct val="70000"/>
              </a:lnSpc>
              <a:buClr>
                <a:srgbClr val="009900"/>
              </a:buClr>
            </a:pPr>
            <a:r>
              <a:rPr lang="da-DK" sz="1800" dirty="0" smtClean="0">
                <a:solidFill>
                  <a:srgbClr val="000000"/>
                </a:solidFill>
                <a:cs typeface="Arial" charset="0"/>
              </a:rPr>
              <a:t>Dersom en aktivitet medfører postering av gebyr, rettslig salær eller rettslig gebyr, legges dette inn i danne fanen</a:t>
            </a:r>
          </a:p>
          <a:p>
            <a:pPr eaLnBrk="1" hangingPunct="1">
              <a:lnSpc>
                <a:spcPct val="70000"/>
              </a:lnSpc>
              <a:buClr>
                <a:srgbClr val="009900"/>
              </a:buClr>
            </a:pPr>
            <a:r>
              <a:rPr lang="da-DK" sz="1800" dirty="0" smtClean="0">
                <a:solidFill>
                  <a:srgbClr val="000000"/>
                </a:solidFill>
                <a:cs typeface="Arial" charset="0"/>
              </a:rPr>
              <a:t>Gebyr på betalingsoppfordring og 4-18 varsel legges som faste beløp</a:t>
            </a:r>
          </a:p>
          <a:p>
            <a:pPr eaLnBrk="1" hangingPunct="1">
              <a:lnSpc>
                <a:spcPct val="70000"/>
              </a:lnSpc>
              <a:buClr>
                <a:srgbClr val="009900"/>
              </a:buClr>
            </a:pPr>
            <a:r>
              <a:rPr lang="da-DK" sz="1800" dirty="0" smtClean="0">
                <a:solidFill>
                  <a:srgbClr val="000000"/>
                </a:solidFill>
                <a:cs typeface="Arial" charset="0"/>
              </a:rPr>
              <a:t>Rettslig salær og rettslig gebyr er faktorer av R</a:t>
            </a:r>
          </a:p>
          <a:p>
            <a:pPr eaLnBrk="1" hangingPunct="1">
              <a:lnSpc>
                <a:spcPct val="70000"/>
              </a:lnSpc>
              <a:buClr>
                <a:srgbClr val="009900"/>
              </a:buClr>
            </a:pPr>
            <a:endParaRPr lang="da-DK" sz="1600" b="1" dirty="0" smtClean="0">
              <a:solidFill>
                <a:srgbClr val="000000"/>
              </a:solidFill>
              <a:cs typeface="Arial" charset="0"/>
            </a:endParaRPr>
          </a:p>
        </p:txBody>
      </p:sp>
      <p:pic>
        <p:nvPicPr>
          <p:cNvPr id="27656" name="Picture 15" descr="SPN uten tekst"/>
          <p:cNvPicPr>
            <a:picLocks noChangeAspect="1" noChangeArrowheads="1"/>
          </p:cNvPicPr>
          <p:nvPr/>
        </p:nvPicPr>
        <p:blipFill>
          <a:blip r:embed="rId3" cstate="print"/>
          <a:srcRect/>
          <a:stretch>
            <a:fillRect/>
          </a:stretch>
        </p:blipFill>
        <p:spPr bwMode="auto">
          <a:xfrm>
            <a:off x="7272338" y="5913438"/>
            <a:ext cx="1371600" cy="436562"/>
          </a:xfrm>
          <a:prstGeom prst="rect">
            <a:avLst/>
          </a:prstGeom>
          <a:noFill/>
          <a:ln w="9525">
            <a:noFill/>
            <a:miter lim="800000"/>
            <a:headEnd/>
            <a:tailEnd/>
          </a:ln>
        </p:spPr>
      </p:pic>
      <p:sp>
        <p:nvSpPr>
          <p:cNvPr id="11"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290" r="39275" b="42387"/>
          <a:stretch/>
        </p:blipFill>
        <p:spPr bwMode="auto">
          <a:xfrm>
            <a:off x="2195283" y="3349682"/>
            <a:ext cx="4299249" cy="284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48866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28675" name="Rectangle 5"/>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28676" name="Rectangle 6"/>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514060" name="Text Box 12"/>
          <p:cNvSpPr txBox="1">
            <a:spLocks noChangeArrowheads="1"/>
          </p:cNvSpPr>
          <p:nvPr/>
        </p:nvSpPr>
        <p:spPr bwMode="auto">
          <a:xfrm>
            <a:off x="323528" y="681803"/>
            <a:ext cx="62642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Aktiviteter</a:t>
            </a:r>
          </a:p>
        </p:txBody>
      </p:sp>
      <p:sp>
        <p:nvSpPr>
          <p:cNvPr id="28678" name="Rectangle 13"/>
          <p:cNvSpPr>
            <a:spLocks noGrp="1" noChangeArrowheads="1"/>
          </p:cNvSpPr>
          <p:nvPr>
            <p:ph idx="1"/>
          </p:nvPr>
        </p:nvSpPr>
        <p:spPr>
          <a:xfrm>
            <a:off x="539552" y="1626418"/>
            <a:ext cx="7956376" cy="4394870"/>
          </a:xfrm>
        </p:spPr>
        <p:txBody>
          <a:bodyPr>
            <a:normAutofit/>
          </a:bodyPr>
          <a:lstStyle/>
          <a:p>
            <a:pPr eaLnBrk="1" hangingPunct="1">
              <a:lnSpc>
                <a:spcPct val="70000"/>
              </a:lnSpc>
              <a:buClr>
                <a:srgbClr val="009900"/>
              </a:buClr>
              <a:buNone/>
            </a:pPr>
            <a:r>
              <a:rPr lang="da-DK" dirty="0" smtClean="0">
                <a:solidFill>
                  <a:srgbClr val="000000"/>
                </a:solidFill>
                <a:cs typeface="Arial" charset="0"/>
              </a:rPr>
              <a:t>Regnskap</a:t>
            </a:r>
          </a:p>
          <a:p>
            <a:pPr eaLnBrk="1" hangingPunct="1">
              <a:lnSpc>
                <a:spcPct val="70000"/>
              </a:lnSpc>
              <a:buClr>
                <a:srgbClr val="009900"/>
              </a:buClr>
              <a:buNone/>
            </a:pPr>
            <a:endParaRPr lang="da-DK" sz="1800" b="1" dirty="0" smtClean="0">
              <a:solidFill>
                <a:srgbClr val="000000"/>
              </a:solidFill>
              <a:cs typeface="Arial" charset="0"/>
            </a:endParaRPr>
          </a:p>
          <a:p>
            <a:pPr eaLnBrk="1" hangingPunct="1">
              <a:lnSpc>
                <a:spcPct val="70000"/>
              </a:lnSpc>
              <a:buClr>
                <a:srgbClr val="009900"/>
              </a:buClr>
            </a:pPr>
            <a:r>
              <a:rPr lang="da-DK" sz="1600" dirty="0" smtClean="0">
                <a:solidFill>
                  <a:srgbClr val="000000"/>
                </a:solidFill>
                <a:cs typeface="Arial" charset="0"/>
              </a:rPr>
              <a:t>Kontoplanen defineres under regnskap/kontoplan med konto (art), ansvar og tjeneste</a:t>
            </a:r>
          </a:p>
          <a:p>
            <a:pPr eaLnBrk="1" hangingPunct="1">
              <a:lnSpc>
                <a:spcPct val="70000"/>
              </a:lnSpc>
              <a:buClr>
                <a:srgbClr val="009900"/>
              </a:buClr>
            </a:pPr>
            <a:r>
              <a:rPr lang="da-DK" sz="1600" dirty="0" smtClean="0">
                <a:solidFill>
                  <a:srgbClr val="000000"/>
                </a:solidFill>
                <a:cs typeface="Arial" charset="0"/>
              </a:rPr>
              <a:t>I regnskapsfanen på innbetalingskodene (300 serien) defineres kontoer i henhold til kontoplan som benyttes ved innbetalinger og eventuelt avregning.</a:t>
            </a:r>
          </a:p>
          <a:p>
            <a:pPr eaLnBrk="1" hangingPunct="1">
              <a:lnSpc>
                <a:spcPct val="70000"/>
              </a:lnSpc>
              <a:buClr>
                <a:srgbClr val="009900"/>
              </a:buClr>
            </a:pPr>
            <a:r>
              <a:rPr lang="da-DK" sz="1600" dirty="0" smtClean="0">
                <a:solidFill>
                  <a:srgbClr val="000000"/>
                </a:solidFill>
                <a:cs typeface="Arial" charset="0"/>
              </a:rPr>
              <a:t>Ved annordningsprinsippet, benyttes regnskapsfliken på aktiviteter hvor det påløper gebyr</a:t>
            </a:r>
            <a:r>
              <a:rPr lang="da-DK" sz="1800" dirty="0" smtClean="0">
                <a:solidFill>
                  <a:srgbClr val="000000"/>
                </a:solidFill>
                <a:cs typeface="Arial" charset="0"/>
              </a:rPr>
              <a:t>.</a:t>
            </a:r>
          </a:p>
          <a:p>
            <a:pPr eaLnBrk="1" hangingPunct="1">
              <a:lnSpc>
                <a:spcPct val="70000"/>
              </a:lnSpc>
              <a:buClr>
                <a:srgbClr val="009900"/>
              </a:buClr>
            </a:pPr>
            <a:endParaRPr lang="da-DK" sz="1800" b="1" dirty="0" smtClean="0">
              <a:solidFill>
                <a:srgbClr val="000000"/>
              </a:solidFill>
              <a:cs typeface="Arial" charset="0"/>
            </a:endParaRPr>
          </a:p>
        </p:txBody>
      </p:sp>
      <p:pic>
        <p:nvPicPr>
          <p:cNvPr id="28680" name="Picture 15" descr="SPN uten tekst"/>
          <p:cNvPicPr>
            <a:picLocks noChangeAspect="1" noChangeArrowheads="1"/>
          </p:cNvPicPr>
          <p:nvPr/>
        </p:nvPicPr>
        <p:blipFill>
          <a:blip r:embed="rId3" cstate="print"/>
          <a:srcRect/>
          <a:stretch>
            <a:fillRect/>
          </a:stretch>
        </p:blipFill>
        <p:spPr bwMode="auto">
          <a:xfrm>
            <a:off x="7272338" y="5913438"/>
            <a:ext cx="1371600" cy="436562"/>
          </a:xfrm>
          <a:prstGeom prst="rect">
            <a:avLst/>
          </a:prstGeom>
          <a:noFill/>
          <a:ln w="9525">
            <a:noFill/>
            <a:miter lim="800000"/>
            <a:headEnd/>
            <a:tailEnd/>
          </a:ln>
        </p:spPr>
      </p:pic>
      <p:sp>
        <p:nvSpPr>
          <p:cNvPr id="11"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9457" y="3382963"/>
            <a:ext cx="5365031" cy="307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8169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29699" name="Rectangle 5"/>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29700" name="Rectangle 6"/>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29701" name="Rectangle 8"/>
          <p:cNvSpPr>
            <a:spLocks noGrp="1" noChangeArrowheads="1"/>
          </p:cNvSpPr>
          <p:nvPr>
            <p:ph type="body" sz="half" idx="1"/>
          </p:nvPr>
        </p:nvSpPr>
        <p:spPr>
          <a:xfrm>
            <a:off x="611560" y="1700808"/>
            <a:ext cx="7920880" cy="4114800"/>
          </a:xfrm>
        </p:spPr>
        <p:txBody>
          <a:bodyPr>
            <a:normAutofit/>
          </a:bodyPr>
          <a:lstStyle/>
          <a:p>
            <a:pPr eaLnBrk="1" hangingPunct="1">
              <a:buClr>
                <a:srgbClr val="009900"/>
              </a:buClr>
            </a:pPr>
            <a:r>
              <a:rPr lang="nb-NO" sz="1800" dirty="0" smtClean="0">
                <a:solidFill>
                  <a:srgbClr val="000000"/>
                </a:solidFill>
              </a:rPr>
              <a:t>Oppfølging</a:t>
            </a:r>
          </a:p>
          <a:p>
            <a:pPr eaLnBrk="1" hangingPunct="1">
              <a:buClr>
                <a:srgbClr val="009900"/>
              </a:buClr>
            </a:pPr>
            <a:r>
              <a:rPr lang="nb-NO" sz="1800" dirty="0" smtClean="0">
                <a:solidFill>
                  <a:srgbClr val="000000"/>
                </a:solidFill>
                <a:cs typeface="Arial" charset="0"/>
              </a:rPr>
              <a:t>Mappe for koden: Velg mappe i innkurven for oppfølginger</a:t>
            </a:r>
            <a:endParaRPr lang="nb-NO" sz="1800" dirty="0" smtClean="0">
              <a:solidFill>
                <a:srgbClr val="000000"/>
              </a:solidFill>
            </a:endParaRPr>
          </a:p>
          <a:p>
            <a:pPr eaLnBrk="1" hangingPunct="1">
              <a:buClr>
                <a:srgbClr val="009900"/>
              </a:buClr>
            </a:pPr>
            <a:r>
              <a:rPr lang="nb-NO" sz="1800" dirty="0" smtClean="0">
                <a:solidFill>
                  <a:srgbClr val="000000"/>
                </a:solidFill>
                <a:cs typeface="Arial" charset="0"/>
              </a:rPr>
              <a:t>Kun Oppfølging : Hukes av hvis du ønsker at oppfølgingen ikke skal lagres i historikken på saken.</a:t>
            </a:r>
          </a:p>
        </p:txBody>
      </p:sp>
      <p:sp>
        <p:nvSpPr>
          <p:cNvPr id="406540" name="Text Box 12"/>
          <p:cNvSpPr txBox="1">
            <a:spLocks noChangeArrowheads="1"/>
          </p:cNvSpPr>
          <p:nvPr/>
        </p:nvSpPr>
        <p:spPr bwMode="auto">
          <a:xfrm>
            <a:off x="322411" y="681803"/>
            <a:ext cx="727392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Aktiviteter</a:t>
            </a:r>
          </a:p>
        </p:txBody>
      </p:sp>
      <p:pic>
        <p:nvPicPr>
          <p:cNvPr id="29704" name="Picture 17" descr="SPN uten tekst"/>
          <p:cNvPicPr>
            <a:picLocks noChangeAspect="1" noChangeArrowheads="1"/>
          </p:cNvPicPr>
          <p:nvPr/>
        </p:nvPicPr>
        <p:blipFill>
          <a:blip r:embed="rId3" cstate="print"/>
          <a:srcRect/>
          <a:stretch>
            <a:fillRect/>
          </a:stretch>
        </p:blipFill>
        <p:spPr bwMode="auto">
          <a:xfrm>
            <a:off x="7272338" y="5913438"/>
            <a:ext cx="1371600" cy="436562"/>
          </a:xfrm>
          <a:prstGeom prst="rect">
            <a:avLst/>
          </a:prstGeom>
          <a:noFill/>
          <a:ln w="9525">
            <a:noFill/>
            <a:miter lim="800000"/>
            <a:headEnd/>
            <a:tailEnd/>
          </a:ln>
        </p:spPr>
      </p:pic>
      <p:sp>
        <p:nvSpPr>
          <p:cNvPr id="12" name="Plassholder for lysbildenummer 10"/>
          <p:cNvSpPr txBox="1">
            <a:spLocks/>
          </p:cNvSpPr>
          <p:nvPr/>
        </p:nvSpPr>
        <p:spPr>
          <a:xfrm>
            <a:off x="7351713" y="6300788"/>
            <a:ext cx="1905000" cy="381000"/>
          </a:xfrm>
          <a:prstGeom prst="rect">
            <a:avLst/>
          </a:prstGeom>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020746"/>
            <a:ext cx="76485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82724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4213" y="404664"/>
            <a:ext cx="8078787" cy="1143000"/>
          </a:xfrm>
        </p:spPr>
        <p:txBody>
          <a:bodyPr/>
          <a:lstStyle/>
          <a:p>
            <a:r>
              <a:rPr lang="nb-NO" dirty="0" smtClean="0"/>
              <a:t>Aktiviteter</a:t>
            </a:r>
            <a:endParaRPr lang="nb-NO" dirty="0"/>
          </a:p>
        </p:txBody>
      </p:sp>
      <p:sp>
        <p:nvSpPr>
          <p:cNvPr id="3" name="Plassholder for tekst 2"/>
          <p:cNvSpPr>
            <a:spLocks noGrp="1"/>
          </p:cNvSpPr>
          <p:nvPr>
            <p:ph type="body" sz="half" idx="1"/>
          </p:nvPr>
        </p:nvSpPr>
        <p:spPr>
          <a:xfrm>
            <a:off x="539552" y="1412776"/>
            <a:ext cx="3810000" cy="792088"/>
          </a:xfrm>
        </p:spPr>
        <p:txBody>
          <a:bodyPr>
            <a:normAutofit/>
          </a:bodyPr>
          <a:lstStyle/>
          <a:p>
            <a:pPr marL="0" indent="0">
              <a:buNone/>
            </a:pPr>
            <a:r>
              <a:rPr lang="nb-NO" dirty="0" smtClean="0"/>
              <a:t>Diverse</a:t>
            </a:r>
            <a:endParaRPr lang="nb-NO" dirty="0"/>
          </a:p>
        </p:txBody>
      </p:sp>
      <p:sp>
        <p:nvSpPr>
          <p:cNvPr id="4" name="Plassholder for innhold 3"/>
          <p:cNvSpPr>
            <a:spLocks noGrp="1"/>
          </p:cNvSpPr>
          <p:nvPr>
            <p:ph sz="half" idx="2"/>
          </p:nvPr>
        </p:nvSpPr>
        <p:spPr>
          <a:xfrm>
            <a:off x="683568" y="1916832"/>
            <a:ext cx="7704856" cy="4114800"/>
          </a:xfrm>
        </p:spPr>
        <p:txBody>
          <a:bodyPr>
            <a:normAutofit/>
          </a:bodyPr>
          <a:lstStyle/>
          <a:p>
            <a:pPr>
              <a:lnSpc>
                <a:spcPct val="110000"/>
              </a:lnSpc>
            </a:pPr>
            <a:r>
              <a:rPr lang="nb-NO" sz="1600" dirty="0"/>
              <a:t>Stopp arbeidsflyt hakes av om man vil at aktiviteten skal stoppe eksisterende arbeidsflyt (ikke nødvendig på avslutningskoder, 901-999, som stopper arbeidsflyt uansett)</a:t>
            </a:r>
          </a:p>
          <a:p>
            <a:pPr>
              <a:lnSpc>
                <a:spcPct val="110000"/>
              </a:lnSpc>
            </a:pPr>
            <a:r>
              <a:rPr lang="nb-NO" sz="1600" dirty="0"/>
              <a:t>Oppdater status hakes av på koder som skal framkomme i rapporter, på </a:t>
            </a:r>
            <a:r>
              <a:rPr lang="nb-NO" sz="1600" dirty="0" err="1" smtClean="0"/>
              <a:t>Infocenter</a:t>
            </a:r>
            <a:r>
              <a:rPr lang="nb-NO" sz="1600" dirty="0" smtClean="0"/>
              <a:t>.</a:t>
            </a:r>
          </a:p>
          <a:p>
            <a:endParaRPr lang="nb-NO"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254" y="3462872"/>
            <a:ext cx="6267226" cy="320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vrundet rektangel 5"/>
          <p:cNvSpPr/>
          <p:nvPr/>
        </p:nvSpPr>
        <p:spPr>
          <a:xfrm>
            <a:off x="2771800" y="5229200"/>
            <a:ext cx="165618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82559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Agenda for dagen</a:t>
            </a:r>
            <a:endParaRPr lang="nb-NO" dirty="0"/>
          </a:p>
        </p:txBody>
      </p:sp>
      <p:sp>
        <p:nvSpPr>
          <p:cNvPr id="6" name="Plassholder for innhold 5"/>
          <p:cNvSpPr>
            <a:spLocks noGrp="1"/>
          </p:cNvSpPr>
          <p:nvPr>
            <p:ph sz="half" idx="1"/>
          </p:nvPr>
        </p:nvSpPr>
        <p:spPr>
          <a:xfrm>
            <a:off x="611560" y="1600200"/>
            <a:ext cx="7344816" cy="4525963"/>
          </a:xfrm>
        </p:spPr>
        <p:txBody>
          <a:bodyPr>
            <a:normAutofit/>
          </a:bodyPr>
          <a:lstStyle/>
          <a:p>
            <a:pPr>
              <a:buClr>
                <a:srgbClr val="009900"/>
              </a:buClr>
            </a:pPr>
            <a:r>
              <a:rPr lang="nb-NO" sz="1800" dirty="0"/>
              <a:t>Firmaopplysninger  - side 5</a:t>
            </a:r>
          </a:p>
          <a:p>
            <a:pPr>
              <a:buClr>
                <a:srgbClr val="009900"/>
              </a:buClr>
            </a:pPr>
            <a:r>
              <a:rPr lang="nb-NO" sz="1800" dirty="0"/>
              <a:t>Systeminnstillinger  - side 6 til </a:t>
            </a:r>
            <a:r>
              <a:rPr lang="nb-NO" sz="1800" dirty="0" smtClean="0"/>
              <a:t>10</a:t>
            </a:r>
            <a:endParaRPr lang="nb-NO" sz="1800" dirty="0"/>
          </a:p>
          <a:p>
            <a:pPr>
              <a:buClr>
                <a:srgbClr val="009900"/>
              </a:buClr>
            </a:pPr>
            <a:r>
              <a:rPr lang="nb-NO" sz="1800" dirty="0"/>
              <a:t>Avdragsinnstillinger - side </a:t>
            </a:r>
            <a:r>
              <a:rPr lang="nb-NO" sz="1800" dirty="0" smtClean="0"/>
              <a:t>11 </a:t>
            </a:r>
            <a:r>
              <a:rPr lang="nb-NO" sz="1800" dirty="0"/>
              <a:t>til </a:t>
            </a:r>
            <a:r>
              <a:rPr lang="nb-NO" sz="1800" dirty="0" smtClean="0"/>
              <a:t>13</a:t>
            </a:r>
            <a:endParaRPr lang="nb-NO" sz="1800" dirty="0"/>
          </a:p>
          <a:p>
            <a:pPr>
              <a:buClr>
                <a:srgbClr val="009900"/>
              </a:buClr>
            </a:pPr>
            <a:r>
              <a:rPr lang="nb-NO" sz="1800" dirty="0"/>
              <a:t>Adgangskontroll  - side </a:t>
            </a:r>
            <a:r>
              <a:rPr lang="nb-NO" sz="1800" dirty="0" smtClean="0"/>
              <a:t>14</a:t>
            </a:r>
            <a:endParaRPr lang="nb-NO" sz="1800" dirty="0"/>
          </a:p>
          <a:p>
            <a:pPr>
              <a:buClr>
                <a:srgbClr val="009900"/>
              </a:buClr>
            </a:pPr>
            <a:r>
              <a:rPr lang="nb-NO" sz="1800" dirty="0"/>
              <a:t>Forholdstall – side </a:t>
            </a:r>
            <a:r>
              <a:rPr lang="nb-NO" sz="1800" dirty="0" smtClean="0"/>
              <a:t>15</a:t>
            </a:r>
            <a:endParaRPr lang="nb-NO" sz="1800" dirty="0"/>
          </a:p>
          <a:p>
            <a:pPr>
              <a:buClr>
                <a:srgbClr val="009900"/>
              </a:buClr>
            </a:pPr>
            <a:r>
              <a:rPr lang="nb-NO" sz="1800" dirty="0"/>
              <a:t>Instanser – side </a:t>
            </a:r>
            <a:r>
              <a:rPr lang="nb-NO" sz="1800" dirty="0" smtClean="0"/>
              <a:t>16</a:t>
            </a:r>
            <a:endParaRPr lang="nb-NO" sz="1800" dirty="0"/>
          </a:p>
          <a:p>
            <a:pPr>
              <a:buClr>
                <a:srgbClr val="009900"/>
              </a:buClr>
            </a:pPr>
            <a:r>
              <a:rPr lang="nb-NO" sz="1800" dirty="0"/>
              <a:t>Salærtabell  - side </a:t>
            </a:r>
            <a:r>
              <a:rPr lang="nb-NO" sz="1800" dirty="0" smtClean="0"/>
              <a:t>17</a:t>
            </a:r>
            <a:endParaRPr lang="nb-NO" sz="1800" dirty="0"/>
          </a:p>
          <a:p>
            <a:pPr>
              <a:buClr>
                <a:srgbClr val="009900"/>
              </a:buClr>
            </a:pPr>
            <a:r>
              <a:rPr lang="nb-NO" sz="1800" dirty="0"/>
              <a:t>Kreditoravtaler – side </a:t>
            </a:r>
            <a:r>
              <a:rPr lang="nb-NO" sz="1800" dirty="0" smtClean="0"/>
              <a:t>18 </a:t>
            </a:r>
            <a:r>
              <a:rPr lang="nb-NO" sz="1800" dirty="0"/>
              <a:t>til </a:t>
            </a:r>
            <a:r>
              <a:rPr lang="nb-NO" sz="1800" dirty="0" smtClean="0"/>
              <a:t>19</a:t>
            </a:r>
            <a:endParaRPr lang="nb-NO" sz="1800" dirty="0"/>
          </a:p>
          <a:p>
            <a:pPr>
              <a:buClr>
                <a:srgbClr val="009900"/>
              </a:buClr>
            </a:pPr>
            <a:r>
              <a:rPr lang="nb-NO" sz="1800" dirty="0"/>
              <a:t>Sakstyper – side </a:t>
            </a:r>
            <a:r>
              <a:rPr lang="nb-NO" sz="1800" dirty="0" smtClean="0"/>
              <a:t>20 </a:t>
            </a:r>
            <a:r>
              <a:rPr lang="nb-NO" sz="1800" dirty="0"/>
              <a:t>til </a:t>
            </a:r>
            <a:r>
              <a:rPr lang="nb-NO" sz="1800" dirty="0" smtClean="0"/>
              <a:t>21</a:t>
            </a:r>
            <a:endParaRPr lang="nb-NO" sz="1800" dirty="0"/>
          </a:p>
          <a:p>
            <a:pPr>
              <a:buClr>
                <a:srgbClr val="009900"/>
              </a:buClr>
            </a:pPr>
            <a:endParaRPr lang="nb-NO" sz="1800" dirty="0" smtClean="0"/>
          </a:p>
        </p:txBody>
      </p:sp>
      <p:sp>
        <p:nvSpPr>
          <p:cNvPr id="4"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67609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663575" y="857251"/>
            <a:ext cx="21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b-NO" dirty="0">
              <a:latin typeface="Calibri" pitchFamily="34" charset="0"/>
            </a:endParaRPr>
          </a:p>
        </p:txBody>
      </p:sp>
      <p:sp>
        <p:nvSpPr>
          <p:cNvPr id="8197" name="Text Box 6"/>
          <p:cNvSpPr txBox="1">
            <a:spLocks noChangeArrowheads="1"/>
          </p:cNvSpPr>
          <p:nvPr/>
        </p:nvSpPr>
        <p:spPr bwMode="auto">
          <a:xfrm>
            <a:off x="539134" y="1860962"/>
            <a:ext cx="79406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Bef>
                <a:spcPct val="20000"/>
              </a:spcBef>
              <a:buClr>
                <a:srgbClr val="009900"/>
              </a:buClr>
              <a:buSzPct val="112000"/>
              <a:buFont typeface="Wingdings" pitchFamily="2" charset="2"/>
              <a:buChar char="§"/>
            </a:pPr>
            <a:r>
              <a:rPr lang="nb-NO" dirty="0">
                <a:solidFill>
                  <a:srgbClr val="000000"/>
                </a:solidFill>
                <a:latin typeface="Verdana" pitchFamily="34" charset="0"/>
                <a:ea typeface="Verdana" pitchFamily="34" charset="0"/>
                <a:cs typeface="Verdana" pitchFamily="34" charset="0"/>
              </a:rPr>
              <a:t>I Procasso gjøres saksbehandlingen hovedsakelig gjennom </a:t>
            </a:r>
            <a:r>
              <a:rPr lang="nb-NO" dirty="0" smtClean="0">
                <a:solidFill>
                  <a:srgbClr val="000000"/>
                </a:solidFill>
                <a:latin typeface="Verdana" pitchFamily="34" charset="0"/>
                <a:ea typeface="Verdana" pitchFamily="34" charset="0"/>
                <a:cs typeface="Verdana" pitchFamily="34" charset="0"/>
              </a:rPr>
              <a:t>forhåndsdefinerte </a:t>
            </a:r>
            <a:r>
              <a:rPr lang="nb-NO" dirty="0">
                <a:solidFill>
                  <a:srgbClr val="000000"/>
                </a:solidFill>
                <a:latin typeface="Verdana" pitchFamily="34" charset="0"/>
                <a:ea typeface="Verdana" pitchFamily="34" charset="0"/>
                <a:cs typeface="Verdana" pitchFamily="34" charset="0"/>
              </a:rPr>
              <a:t>arbeidsflyter. I disse flytene definerer vi hvilke aktiviteter som skal skje til hvilket tidspunkt og når saksbehandlinger skal gjøre manuelle vurderinger.</a:t>
            </a:r>
          </a:p>
          <a:p>
            <a:pPr marL="1085850" lvl="1" indent="-342900" eaLnBrk="1" hangingPunct="1">
              <a:spcBef>
                <a:spcPct val="20000"/>
              </a:spcBef>
              <a:buClr>
                <a:srgbClr val="009900"/>
              </a:buClr>
              <a:buSzPct val="112000"/>
              <a:buFont typeface="Wingdings" pitchFamily="2" charset="2"/>
              <a:buChar char="§"/>
            </a:pPr>
            <a:endParaRPr lang="nb-NO" dirty="0">
              <a:solidFill>
                <a:srgbClr val="000000"/>
              </a:solidFill>
              <a:latin typeface="Verdana" pitchFamily="34" charset="0"/>
              <a:ea typeface="Verdana" pitchFamily="34" charset="0"/>
              <a:cs typeface="Verdana" pitchFamily="34" charset="0"/>
            </a:endParaRPr>
          </a:p>
          <a:p>
            <a:pPr marL="342900" indent="-342900" eaLnBrk="1" hangingPunct="1">
              <a:spcBef>
                <a:spcPct val="20000"/>
              </a:spcBef>
              <a:buClr>
                <a:srgbClr val="009900"/>
              </a:buClr>
              <a:buSzPct val="112000"/>
              <a:buFont typeface="Wingdings" pitchFamily="2" charset="2"/>
              <a:buChar char="§"/>
            </a:pPr>
            <a:r>
              <a:rPr lang="nb-NO" dirty="0">
                <a:solidFill>
                  <a:srgbClr val="000000"/>
                </a:solidFill>
                <a:latin typeface="Verdana" pitchFamily="34" charset="0"/>
                <a:ea typeface="Verdana" pitchFamily="34" charset="0"/>
                <a:cs typeface="Verdana" pitchFamily="34" charset="0"/>
              </a:rPr>
              <a:t>Forutsetningen for å kunne definere arbeidsflyten vi ønsker er at vi har laget aktivitetene vi trenger i aktivitetsregisteret og definert oppfølgningsmapper i innkurven. </a:t>
            </a:r>
          </a:p>
          <a:p>
            <a:pPr marL="342900" indent="-342900" eaLnBrk="1" hangingPunct="1">
              <a:spcBef>
                <a:spcPct val="20000"/>
              </a:spcBef>
              <a:buClr>
                <a:srgbClr val="009900"/>
              </a:buClr>
              <a:buSzPct val="112000"/>
              <a:buFont typeface="Wingdings" pitchFamily="2" charset="2"/>
              <a:buChar char="§"/>
            </a:pPr>
            <a:endParaRPr lang="nb-NO" dirty="0">
              <a:solidFill>
                <a:srgbClr val="000000"/>
              </a:solidFill>
              <a:latin typeface="Verdana" pitchFamily="34" charset="0"/>
              <a:ea typeface="Verdana" pitchFamily="34" charset="0"/>
              <a:cs typeface="Verdana" pitchFamily="34" charset="0"/>
            </a:endParaRPr>
          </a:p>
          <a:p>
            <a:pPr marL="342900" indent="-342900" eaLnBrk="1" hangingPunct="1">
              <a:spcBef>
                <a:spcPct val="20000"/>
              </a:spcBef>
              <a:buClr>
                <a:srgbClr val="009900"/>
              </a:buClr>
              <a:buSzPct val="112000"/>
              <a:buFont typeface="Wingdings" pitchFamily="2" charset="2"/>
              <a:buChar char="§"/>
            </a:pPr>
            <a:r>
              <a:rPr lang="nb-NO" dirty="0">
                <a:solidFill>
                  <a:srgbClr val="000000"/>
                </a:solidFill>
                <a:latin typeface="Verdana" pitchFamily="34" charset="0"/>
                <a:ea typeface="Verdana" pitchFamily="34" charset="0"/>
                <a:cs typeface="Verdana" pitchFamily="34" charset="0"/>
              </a:rPr>
              <a:t>Det å lage gode arbeidsflyter, som sørger for god automatikk og manuelle vurderinger på riktig tidspunkt er nøkkelen for å få godt utbytte i bruken av Procasso. Manuell saksbehandling skjer uavhengig av arbeidsflyter, men rutiner som gjentar seg bør defineres som arbeidsflyter. </a:t>
            </a:r>
          </a:p>
        </p:txBody>
      </p:sp>
      <p:sp>
        <p:nvSpPr>
          <p:cNvPr id="7" name="Tittel 4"/>
          <p:cNvSpPr txBox="1">
            <a:spLocks/>
          </p:cNvSpPr>
          <p:nvPr/>
        </p:nvSpPr>
        <p:spPr>
          <a:xfrm>
            <a:off x="395536" y="692696"/>
            <a:ext cx="7355160" cy="1080120"/>
          </a:xfrm>
          <a:prstGeom prst="rect">
            <a:avLst/>
          </a:prstGeom>
        </p:spPr>
        <p:txBody>
          <a:bodyPr/>
          <a:lstStyle/>
          <a:p>
            <a:pPr>
              <a:spcBef>
                <a:spcPct val="0"/>
              </a:spcBef>
              <a:defRPr/>
            </a:pPr>
            <a:r>
              <a:rPr lang="nb-NO" sz="3200" dirty="0">
                <a:solidFill>
                  <a:srgbClr val="509E2F"/>
                </a:solidFill>
                <a:latin typeface="Stag Sans Light" pitchFamily="34" charset="0"/>
                <a:ea typeface="+mj-ea"/>
                <a:cs typeface="+mj-cs"/>
              </a:rPr>
              <a:t>Arbeidsflyter</a:t>
            </a:r>
          </a:p>
        </p:txBody>
      </p:sp>
      <p:sp>
        <p:nvSpPr>
          <p:cNvPr id="8"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29428078"/>
      </p:ext>
    </p:extLst>
  </p:cSld>
  <p:clrMapOvr>
    <a:masterClrMapping/>
  </p:clrMapOvr>
  <p:transition advTm="1442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31747"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31748"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604166" name="Rectangle 6"/>
          <p:cNvSpPr>
            <a:spLocks noGrp="1" noChangeArrowheads="1"/>
          </p:cNvSpPr>
          <p:nvPr>
            <p:ph idx="1"/>
          </p:nvPr>
        </p:nvSpPr>
        <p:spPr>
          <a:xfrm>
            <a:off x="611560" y="1771873"/>
            <a:ext cx="7773987" cy="3889375"/>
          </a:xfrm>
        </p:spPr>
        <p:txBody>
          <a:bodyPr rtlCol="0">
            <a:normAutofit/>
          </a:bodyPr>
          <a:lstStyle/>
          <a:p>
            <a:pPr eaLnBrk="1" fontAlgn="auto" hangingPunct="1">
              <a:lnSpc>
                <a:spcPct val="80000"/>
              </a:lnSpc>
              <a:spcAft>
                <a:spcPts val="0"/>
              </a:spcAft>
              <a:buFontTx/>
              <a:buNone/>
              <a:defRPr/>
            </a:pPr>
            <a:endParaRPr lang="nb-NO" sz="2600" dirty="0" smtClean="0">
              <a:cs typeface="Times New Roman" pitchFamily="18" charset="0"/>
            </a:endParaRPr>
          </a:p>
          <a:p>
            <a:pPr>
              <a:lnSpc>
                <a:spcPct val="80000"/>
              </a:lnSpc>
              <a:defRPr/>
            </a:pPr>
            <a:r>
              <a:rPr lang="nb-NO" sz="1800" dirty="0" smtClean="0">
                <a:solidFill>
                  <a:srgbClr val="000000"/>
                </a:solidFill>
                <a:cs typeface="Times New Roman" pitchFamily="18" charset="0"/>
              </a:rPr>
              <a:t>Manuelle steg – opprettes i den rekkefølgen den skal ligge i forhold til de andre aktivitetene i den maskinelle flyten.  Skal manuell aktivitet være nr. 2 i flyten oppretter man den før man fortsetter med linje 3 og 4 i den maskinelle flyten. Velg Utfør, eller Ja/Nei</a:t>
            </a:r>
          </a:p>
          <a:p>
            <a:pPr eaLnBrk="1" fontAlgn="auto" hangingPunct="1">
              <a:lnSpc>
                <a:spcPct val="80000"/>
              </a:lnSpc>
              <a:spcAft>
                <a:spcPts val="0"/>
              </a:spcAft>
              <a:buFontTx/>
              <a:buNone/>
              <a:defRPr/>
            </a:pPr>
            <a:endParaRPr lang="nb-NO" sz="1800" dirty="0" smtClean="0">
              <a:solidFill>
                <a:srgbClr val="000000"/>
              </a:solidFill>
              <a:cs typeface="Times New Roman" pitchFamily="18" charset="0"/>
            </a:endParaRPr>
          </a:p>
          <a:p>
            <a:pPr>
              <a:lnSpc>
                <a:spcPct val="80000"/>
              </a:lnSpc>
              <a:defRPr/>
            </a:pPr>
            <a:r>
              <a:rPr lang="nb-NO" sz="1800" dirty="0" smtClean="0">
                <a:solidFill>
                  <a:srgbClr val="000000"/>
                </a:solidFill>
                <a:cs typeface="Times New Roman" pitchFamily="18" charset="0"/>
              </a:rPr>
              <a:t>Når krav blir overført fra Agresso/Visma vil Procasso starte riktig arbeidsflyt i forhold til kravtype/reskontrotype som blir overført	</a:t>
            </a:r>
          </a:p>
          <a:p>
            <a:pPr eaLnBrk="1" fontAlgn="auto" hangingPunct="1">
              <a:lnSpc>
                <a:spcPct val="80000"/>
              </a:lnSpc>
              <a:spcAft>
                <a:spcPts val="0"/>
              </a:spcAft>
              <a:buFont typeface="Wingdings" pitchFamily="2" charset="2"/>
              <a:buNone/>
              <a:defRPr/>
            </a:pPr>
            <a:endParaRPr lang="nb-NO" sz="2000" dirty="0" smtClean="0">
              <a:solidFill>
                <a:srgbClr val="000000"/>
              </a:solidFill>
            </a:endParaRPr>
          </a:p>
        </p:txBody>
      </p:sp>
      <p:sp>
        <p:nvSpPr>
          <p:cNvPr id="604167" name="Text Box 7"/>
          <p:cNvSpPr txBox="1">
            <a:spLocks noChangeArrowheads="1"/>
          </p:cNvSpPr>
          <p:nvPr/>
        </p:nvSpPr>
        <p:spPr bwMode="auto">
          <a:xfrm>
            <a:off x="395536" y="683985"/>
            <a:ext cx="7632700" cy="584775"/>
          </a:xfrm>
          <a:prstGeom prst="rect">
            <a:avLst/>
          </a:prstGeom>
          <a:noFill/>
          <a:ln>
            <a:noFill/>
          </a:ln>
          <a:effectLst/>
          <a:extLst/>
        </p:spPr>
        <p:txBody>
          <a:bodyPr>
            <a:spAutoFit/>
          </a:bodyPr>
          <a:lstStyle/>
          <a:p>
            <a:pPr>
              <a:spcBef>
                <a:spcPct val="0"/>
              </a:spcBef>
              <a:defRPr/>
            </a:pPr>
            <a:r>
              <a:rPr lang="nb-NO" sz="3200" dirty="0">
                <a:solidFill>
                  <a:srgbClr val="509E2F"/>
                </a:solidFill>
                <a:latin typeface="Stag Sans Light" pitchFamily="34" charset="0"/>
                <a:ea typeface="+mj-ea"/>
                <a:cs typeface="+mj-cs"/>
              </a:rPr>
              <a:t>Arbeidsflyter</a:t>
            </a:r>
          </a:p>
        </p:txBody>
      </p:sp>
      <p:sp>
        <p:nvSpPr>
          <p:cNvPr id="8"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789785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solidFill>
                <a:prstClr val="black"/>
              </a:solidFill>
            </a:endParaRPr>
          </a:p>
        </p:txBody>
      </p:sp>
      <p:sp>
        <p:nvSpPr>
          <p:cNvPr id="32771"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solidFill>
                <a:prstClr val="black"/>
              </a:solidFill>
            </a:endParaRPr>
          </a:p>
        </p:txBody>
      </p:sp>
      <p:sp>
        <p:nvSpPr>
          <p:cNvPr id="32772"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solidFill>
                <a:prstClr val="black"/>
              </a:solidFill>
            </a:endParaRPr>
          </a:p>
        </p:txBody>
      </p:sp>
      <p:sp>
        <p:nvSpPr>
          <p:cNvPr id="32773" name="Rectangle 7"/>
          <p:cNvSpPr>
            <a:spLocks noGrp="1" noChangeArrowheads="1"/>
          </p:cNvSpPr>
          <p:nvPr>
            <p:ph type="body" sz="half" idx="1"/>
          </p:nvPr>
        </p:nvSpPr>
        <p:spPr/>
        <p:txBody>
          <a:bodyPr/>
          <a:lstStyle/>
          <a:p>
            <a:pPr eaLnBrk="1" hangingPunct="1">
              <a:buFont typeface="Wingdings" pitchFamily="2" charset="2"/>
              <a:buNone/>
            </a:pPr>
            <a:r>
              <a:rPr lang="nb-NO" sz="2800" dirty="0" smtClean="0">
                <a:solidFill>
                  <a:srgbClr val="000066"/>
                </a:solidFill>
              </a:rPr>
              <a:t> </a:t>
            </a:r>
          </a:p>
        </p:txBody>
      </p:sp>
      <p:sp>
        <p:nvSpPr>
          <p:cNvPr id="518155" name="Text Box 11"/>
          <p:cNvSpPr txBox="1">
            <a:spLocks noChangeArrowheads="1"/>
          </p:cNvSpPr>
          <p:nvPr/>
        </p:nvSpPr>
        <p:spPr bwMode="auto">
          <a:xfrm>
            <a:off x="395536" y="692696"/>
            <a:ext cx="748982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Arbeidsflyter</a:t>
            </a:r>
          </a:p>
        </p:txBody>
      </p:sp>
      <p:sp>
        <p:nvSpPr>
          <p:cNvPr id="9" name="Plassholder for lysbildenummer 10"/>
          <p:cNvSpPr txBox="1">
            <a:spLocks/>
          </p:cNvSpPr>
          <p:nvPr/>
        </p:nvSpPr>
        <p:spPr>
          <a:xfrm>
            <a:off x="7059488" y="6381328"/>
            <a:ext cx="1905000" cy="381000"/>
          </a:xfrm>
          <a:prstGeom prst="rect">
            <a:avLst/>
          </a:prstGeom>
        </p:spPr>
        <p:txBody>
          <a:bodyPr/>
          <a:lstStyle/>
          <a:p>
            <a:pPr lvl="1" algn="r">
              <a:defRPr/>
            </a:pPr>
            <a:fld id="{08AD6605-16D7-477C-B3B1-4DCCDFAD5928}" type="slidenum">
              <a:rPr lang="en-US" sz="1400" smtClean="0">
                <a:solidFill>
                  <a:prstClr val="black"/>
                </a:solidFill>
              </a:rPr>
              <a:pPr lvl="1" algn="r">
                <a:defRPr/>
              </a:pPr>
              <a:t>32</a:t>
            </a:fld>
            <a:endParaRPr lang="en-US" sz="1400" dirty="0">
              <a:solidFill>
                <a:prstClr val="black"/>
              </a:solidFill>
            </a:endParaRPr>
          </a:p>
        </p:txBody>
      </p:sp>
      <p:sp>
        <p:nvSpPr>
          <p:cNvPr id="2" name="Rektangel 1"/>
          <p:cNvSpPr/>
          <p:nvPr/>
        </p:nvSpPr>
        <p:spPr>
          <a:xfrm>
            <a:off x="216024" y="1583789"/>
            <a:ext cx="4572000" cy="4293483"/>
          </a:xfrm>
          <a:prstGeom prst="rect">
            <a:avLst/>
          </a:prstGeom>
        </p:spPr>
        <p:txBody>
          <a:bodyPr>
            <a:spAutoFit/>
          </a:bodyPr>
          <a:lstStyle/>
          <a:p>
            <a:r>
              <a:rPr lang="nb-NO" sz="1300" b="1" dirty="0" err="1">
                <a:solidFill>
                  <a:prstClr val="black"/>
                </a:solidFill>
                <a:cs typeface="Angsana New" pitchFamily="18" charset="-34"/>
              </a:rPr>
              <a:t>Arbeidsflytnr</a:t>
            </a:r>
            <a:r>
              <a:rPr lang="nb-NO" sz="1300" dirty="0">
                <a:solidFill>
                  <a:prstClr val="black"/>
                </a:solidFill>
                <a:cs typeface="Arial" charset="0"/>
              </a:rPr>
              <a:t>: Egendefinert nr på </a:t>
            </a:r>
            <a:r>
              <a:rPr lang="nb-NO" sz="1300" dirty="0" smtClean="0">
                <a:solidFill>
                  <a:prstClr val="black"/>
                </a:solidFill>
                <a:cs typeface="Arial" charset="0"/>
              </a:rPr>
              <a:t>arbeidsflyten, 4 </a:t>
            </a:r>
            <a:r>
              <a:rPr lang="nb-NO" sz="1300" dirty="0" err="1" smtClean="0">
                <a:solidFill>
                  <a:prstClr val="black"/>
                </a:solidFill>
                <a:cs typeface="Arial" charset="0"/>
              </a:rPr>
              <a:t>sifret</a:t>
            </a:r>
            <a:r>
              <a:rPr lang="nb-NO" sz="1300" dirty="0" smtClean="0">
                <a:solidFill>
                  <a:prstClr val="black"/>
                </a:solidFill>
                <a:cs typeface="Arial" charset="0"/>
              </a:rPr>
              <a:t> tallkode </a:t>
            </a:r>
          </a:p>
          <a:p>
            <a:r>
              <a:rPr lang="nb-NO" sz="1300" b="1" dirty="0" smtClean="0">
                <a:solidFill>
                  <a:prstClr val="black"/>
                </a:solidFill>
                <a:cs typeface="Angsana New" pitchFamily="18" charset="-34"/>
              </a:rPr>
              <a:t>Tekst</a:t>
            </a:r>
            <a:r>
              <a:rPr lang="nb-NO" sz="1300" dirty="0">
                <a:solidFill>
                  <a:prstClr val="black"/>
                </a:solidFill>
                <a:cs typeface="Arial" charset="0"/>
              </a:rPr>
              <a:t>: Egendefinert tekst/forklaring på arbeidsflyt</a:t>
            </a:r>
            <a:endParaRPr lang="en-US" sz="1300" dirty="0">
              <a:solidFill>
                <a:prstClr val="black"/>
              </a:solidFill>
              <a:cs typeface="Arial" charset="0"/>
            </a:endParaRPr>
          </a:p>
          <a:p>
            <a:r>
              <a:rPr lang="nb-NO" sz="1300" b="1" dirty="0">
                <a:solidFill>
                  <a:prstClr val="black"/>
                </a:solidFill>
                <a:cs typeface="Angsana New" pitchFamily="18" charset="-34"/>
              </a:rPr>
              <a:t>Mappe</a:t>
            </a:r>
            <a:r>
              <a:rPr lang="nb-NO" sz="1300" dirty="0">
                <a:solidFill>
                  <a:prstClr val="black"/>
                </a:solidFill>
                <a:cs typeface="Arial" charset="0"/>
              </a:rPr>
              <a:t>: Gjelder manuelle spørsmål (arkfanen Manuell): Hvilken mappe oppfølgingene skal sendes i innkurven</a:t>
            </a:r>
            <a:endParaRPr lang="en-US" sz="1300" dirty="0">
              <a:solidFill>
                <a:prstClr val="black"/>
              </a:solidFill>
              <a:cs typeface="Arial" charset="0"/>
            </a:endParaRPr>
          </a:p>
          <a:p>
            <a:r>
              <a:rPr lang="nb-NO" sz="1300" b="1" dirty="0">
                <a:solidFill>
                  <a:prstClr val="black"/>
                </a:solidFill>
                <a:cs typeface="Angsana New" pitchFamily="18" charset="-34"/>
              </a:rPr>
              <a:t>Stopp auto ved innbetaling</a:t>
            </a:r>
            <a:r>
              <a:rPr lang="nb-NO" sz="1300" dirty="0">
                <a:solidFill>
                  <a:prstClr val="black"/>
                </a:solidFill>
                <a:cs typeface="Arial" charset="0"/>
              </a:rPr>
              <a:t>: Hvis man haker av der, vil arbeidsflyten stoppe når det kommer en innbetaling på en sak. </a:t>
            </a:r>
            <a:endParaRPr lang="nb-NO" sz="1300" dirty="0" smtClean="0">
              <a:solidFill>
                <a:prstClr val="black"/>
              </a:solidFill>
              <a:cs typeface="Arial" charset="0"/>
            </a:endParaRPr>
          </a:p>
          <a:p>
            <a:r>
              <a:rPr lang="nb-NO" sz="1300" b="1" dirty="0" smtClean="0">
                <a:solidFill>
                  <a:prstClr val="black"/>
                </a:solidFill>
                <a:cs typeface="Angsana New" pitchFamily="18" charset="-34"/>
              </a:rPr>
              <a:t>Manuell</a:t>
            </a:r>
            <a:r>
              <a:rPr lang="nb-NO" sz="1300" dirty="0">
                <a:solidFill>
                  <a:prstClr val="black"/>
                </a:solidFill>
                <a:cs typeface="Arial" charset="0"/>
              </a:rPr>
              <a:t>: Klikk Ny her og velg type Utfør eller Ja/ Nei, hvis du ønsker å bruke alternative arbeidsflyter/ aktiviteter. Brukes for å kunne endre arbeidsflyt, stoppe arbeidsflyten, eller endre til en annen aktivitet underveis i arbeidsflyten ved spesielle tilfeller. F. eks ved delbetaling, eller ved overgang fra inkassoflyt til rettslig flyt. Velg ev. mappetilhørighet i innkurven under Mappe</a:t>
            </a:r>
            <a:r>
              <a:rPr lang="nb-NO" sz="1300" dirty="0" smtClean="0">
                <a:solidFill>
                  <a:prstClr val="black"/>
                </a:solidFill>
                <a:cs typeface="Arial" charset="0"/>
              </a:rPr>
              <a:t>.</a:t>
            </a:r>
            <a:endParaRPr lang="en-US" sz="1300" dirty="0">
              <a:solidFill>
                <a:prstClr val="black"/>
              </a:solidFill>
              <a:cs typeface="Arial" charset="0"/>
            </a:endParaRPr>
          </a:p>
          <a:p>
            <a:r>
              <a:rPr lang="nb-NO" sz="1300" b="1" dirty="0">
                <a:solidFill>
                  <a:prstClr val="black"/>
                </a:solidFill>
                <a:cs typeface="Angsana New" pitchFamily="18" charset="-34"/>
              </a:rPr>
              <a:t>Nr</a:t>
            </a:r>
            <a:r>
              <a:rPr lang="nb-NO" sz="1300" dirty="0">
                <a:solidFill>
                  <a:prstClr val="black"/>
                </a:solidFill>
                <a:cs typeface="Arial" charset="0"/>
              </a:rPr>
              <a:t>: </a:t>
            </a:r>
            <a:r>
              <a:rPr lang="nb-NO" sz="1300" dirty="0" smtClean="0">
                <a:solidFill>
                  <a:prstClr val="black"/>
                </a:solidFill>
                <a:cs typeface="Arial" charset="0"/>
              </a:rPr>
              <a:t>Aktivitets nr</a:t>
            </a:r>
            <a:endParaRPr lang="en-US" sz="1300" dirty="0">
              <a:solidFill>
                <a:prstClr val="black"/>
              </a:solidFill>
              <a:cs typeface="Arial" charset="0"/>
            </a:endParaRPr>
          </a:p>
          <a:p>
            <a:r>
              <a:rPr lang="nb-NO" sz="1300" b="1" dirty="0">
                <a:solidFill>
                  <a:prstClr val="black"/>
                </a:solidFill>
                <a:cs typeface="Angsana New" pitchFamily="18" charset="-34"/>
              </a:rPr>
              <a:t>Kode</a:t>
            </a:r>
            <a:r>
              <a:rPr lang="nb-NO" sz="1300" dirty="0">
                <a:solidFill>
                  <a:prstClr val="black"/>
                </a:solidFill>
                <a:cs typeface="Arial" charset="0"/>
              </a:rPr>
              <a:t>: Kode på aktiviteten i arbeidsflyten.</a:t>
            </a:r>
          </a:p>
          <a:p>
            <a:r>
              <a:rPr lang="nb-NO" sz="1300" b="1" dirty="0">
                <a:solidFill>
                  <a:prstClr val="black"/>
                </a:solidFill>
                <a:cs typeface="Angsana New" pitchFamily="18" charset="-34"/>
              </a:rPr>
              <a:t>Forfall</a:t>
            </a:r>
            <a:r>
              <a:rPr lang="nb-NO" sz="1300" dirty="0">
                <a:solidFill>
                  <a:prstClr val="black"/>
                </a:solidFill>
                <a:cs typeface="Arial" charset="0"/>
              </a:rPr>
              <a:t>: Antall forfallsdager som skal passeres før neste forfall. Det er summen av dette feltet og Løpedager som bestemmer hvor mange dager som skal passeres fra utførelsen av dette trinnet til forfallsdatoen for neste trinn i flyten.</a:t>
            </a:r>
            <a:endParaRPr lang="en-US" sz="1300" dirty="0">
              <a:solidFill>
                <a:prstClr val="black"/>
              </a:solidFill>
              <a:cs typeface="Arial" charset="0"/>
            </a:endParaRPr>
          </a:p>
          <a:p>
            <a:r>
              <a:rPr lang="nb-NO" sz="1300" b="1" dirty="0">
                <a:solidFill>
                  <a:prstClr val="black"/>
                </a:solidFill>
                <a:cs typeface="Angsana New" pitchFamily="18" charset="-34"/>
              </a:rPr>
              <a:t>Løpedager</a:t>
            </a:r>
            <a:r>
              <a:rPr lang="nb-NO" sz="1300" dirty="0">
                <a:solidFill>
                  <a:prstClr val="black"/>
                </a:solidFill>
                <a:cs typeface="Arial" charset="0"/>
              </a:rPr>
              <a:t>: Antall løpedager som skal passeres fra utførelsen av dette trinnet til neste trinn i flyten.</a:t>
            </a:r>
            <a:endParaRPr lang="en-US" sz="1300" dirty="0">
              <a:solidFill>
                <a:prstClr val="black"/>
              </a:solidFill>
              <a:cs typeface="Arial" charset="0"/>
            </a:endParaRPr>
          </a:p>
          <a:p>
            <a:r>
              <a:rPr lang="nb-NO" sz="1300" b="1" dirty="0">
                <a:solidFill>
                  <a:prstClr val="black"/>
                </a:solidFill>
                <a:cs typeface="Angsana New" pitchFamily="18" charset="-34"/>
              </a:rPr>
              <a:t>Tekst</a:t>
            </a:r>
            <a:r>
              <a:rPr lang="nb-NO" sz="1300" dirty="0">
                <a:solidFill>
                  <a:prstClr val="black"/>
                </a:solidFill>
                <a:cs typeface="Arial" charset="0"/>
              </a:rPr>
              <a:t>: Aktivitetens tekst (brevene/kodene)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17973"/>
            <a:ext cx="3672408" cy="4428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04638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4213" y="404664"/>
            <a:ext cx="8078787" cy="1143000"/>
          </a:xfrm>
        </p:spPr>
        <p:txBody>
          <a:bodyPr/>
          <a:lstStyle/>
          <a:p>
            <a:r>
              <a:rPr lang="nb-NO" dirty="0" smtClean="0"/>
              <a:t>Arbeidsflyter</a:t>
            </a:r>
            <a:endParaRPr lang="nb-NO" dirty="0"/>
          </a:p>
        </p:txBody>
      </p:sp>
      <p:sp>
        <p:nvSpPr>
          <p:cNvPr id="3" name="Plassholder for tekst 2"/>
          <p:cNvSpPr>
            <a:spLocks noGrp="1"/>
          </p:cNvSpPr>
          <p:nvPr>
            <p:ph type="body" sz="half" idx="1"/>
          </p:nvPr>
        </p:nvSpPr>
        <p:spPr>
          <a:xfrm>
            <a:off x="684212" y="1700808"/>
            <a:ext cx="7344171" cy="4395192"/>
          </a:xfrm>
        </p:spPr>
        <p:txBody>
          <a:bodyPr>
            <a:normAutofit fontScale="70000" lnSpcReduction="20000"/>
          </a:bodyPr>
          <a:lstStyle/>
          <a:p>
            <a:r>
              <a:rPr lang="nb-NO" b="1" dirty="0">
                <a:cs typeface="Angsana New" pitchFamily="18" charset="-34"/>
              </a:rPr>
              <a:t>Opprette en ny </a:t>
            </a:r>
            <a:r>
              <a:rPr lang="nb-NO" b="1" dirty="0" smtClean="0">
                <a:cs typeface="Angsana New" pitchFamily="18" charset="-34"/>
              </a:rPr>
              <a:t>arbeidsflyt</a:t>
            </a:r>
          </a:p>
          <a:p>
            <a:endParaRPr lang="en-US" b="1" dirty="0">
              <a:cs typeface="Angsana New" pitchFamily="18" charset="-34"/>
            </a:endParaRPr>
          </a:p>
          <a:p>
            <a:pPr marL="914400" lvl="1" indent="-457200">
              <a:buClr>
                <a:srgbClr val="47AA42"/>
              </a:buClr>
              <a:buSzPct val="112000"/>
              <a:buFont typeface="+mj-lt"/>
              <a:buAutoNum type="arabicPeriod"/>
            </a:pPr>
            <a:r>
              <a:rPr lang="nb-NO" dirty="0">
                <a:cs typeface="Arial" charset="0"/>
              </a:rPr>
              <a:t>Når man skal lage en arbeidsflyt, trykker man først på ’Ny’. </a:t>
            </a:r>
            <a:endParaRPr lang="en-US" dirty="0">
              <a:cs typeface="Arial" charset="0"/>
            </a:endParaRPr>
          </a:p>
          <a:p>
            <a:pPr marL="914400" lvl="1" indent="-457200">
              <a:buClr>
                <a:srgbClr val="47AA42"/>
              </a:buClr>
              <a:buSzPct val="112000"/>
              <a:buFont typeface="+mj-lt"/>
              <a:buAutoNum type="arabicPeriod"/>
            </a:pPr>
            <a:r>
              <a:rPr lang="nb-NO" dirty="0">
                <a:cs typeface="Arial" charset="0"/>
              </a:rPr>
              <a:t>Skriv inn nummer på arbeidsflyten ved Type, f. eks </a:t>
            </a:r>
            <a:r>
              <a:rPr lang="nb-NO" dirty="0" smtClean="0">
                <a:cs typeface="Arial" charset="0"/>
              </a:rPr>
              <a:t>0888</a:t>
            </a:r>
            <a:r>
              <a:rPr lang="nb-NO" dirty="0">
                <a:cs typeface="Arial" charset="0"/>
              </a:rPr>
              <a:t>. </a:t>
            </a:r>
            <a:endParaRPr lang="en-US" dirty="0">
              <a:cs typeface="Arial" charset="0"/>
            </a:endParaRPr>
          </a:p>
          <a:p>
            <a:pPr marL="914400" lvl="1" indent="-457200">
              <a:buClr>
                <a:srgbClr val="47AA42"/>
              </a:buClr>
              <a:buSzPct val="112000"/>
              <a:buFont typeface="+mj-lt"/>
              <a:buAutoNum type="arabicPeriod"/>
            </a:pPr>
            <a:r>
              <a:rPr lang="nb-NO" dirty="0">
                <a:cs typeface="Arial" charset="0"/>
              </a:rPr>
              <a:t>Trykker &lt;TAB&gt; til boksen for ’Stopp auto ved innbetaling’. Hukes av hvis man ønsker dette.</a:t>
            </a:r>
            <a:endParaRPr lang="en-US" dirty="0">
              <a:cs typeface="Arial" charset="0"/>
            </a:endParaRPr>
          </a:p>
          <a:p>
            <a:pPr marL="914400" lvl="1" indent="-457200">
              <a:buClr>
                <a:srgbClr val="47AA42"/>
              </a:buClr>
              <a:buSzPct val="112000"/>
              <a:buFont typeface="+mj-lt"/>
              <a:buAutoNum type="arabicPeriod"/>
            </a:pPr>
            <a:r>
              <a:rPr lang="nb-NO" dirty="0">
                <a:cs typeface="Arial" charset="0"/>
              </a:rPr>
              <a:t>Videre settes tekst inn for arbeidsflyten.</a:t>
            </a:r>
            <a:endParaRPr lang="en-US" dirty="0">
              <a:cs typeface="Arial" charset="0"/>
            </a:endParaRPr>
          </a:p>
          <a:p>
            <a:pPr marL="914400" lvl="1" indent="-457200">
              <a:buClr>
                <a:srgbClr val="47AA42"/>
              </a:buClr>
              <a:buSzPct val="112000"/>
              <a:buFont typeface="+mj-lt"/>
              <a:buAutoNum type="arabicPeriod"/>
            </a:pPr>
            <a:r>
              <a:rPr lang="nb-NO" dirty="0">
                <a:cs typeface="Arial" charset="0"/>
              </a:rPr>
              <a:t>Videre dobbeltklikker du på brevene og kodene som skal være med i arbeidsflyten i riktig rekkefølge. Da legger de seg i listboksen over.</a:t>
            </a:r>
            <a:endParaRPr lang="en-US" dirty="0">
              <a:cs typeface="Arial" charset="0"/>
            </a:endParaRPr>
          </a:p>
          <a:p>
            <a:pPr marL="914400" lvl="1" indent="-457200">
              <a:buClr>
                <a:srgbClr val="47AA42"/>
              </a:buClr>
              <a:buSzPct val="112000"/>
              <a:buFont typeface="+mj-lt"/>
              <a:buAutoNum type="arabicPeriod"/>
            </a:pPr>
            <a:r>
              <a:rPr lang="nb-NO" dirty="0">
                <a:cs typeface="Arial" charset="0"/>
              </a:rPr>
              <a:t>Lagre arbeidsflyt med lagreknappen nå. </a:t>
            </a:r>
            <a:endParaRPr lang="en-US" dirty="0">
              <a:cs typeface="Arial" charset="0"/>
            </a:endParaRPr>
          </a:p>
          <a:p>
            <a:pPr marL="914400" lvl="1" indent="-457200">
              <a:buClr>
                <a:srgbClr val="47AA42"/>
              </a:buClr>
              <a:buSzPct val="112000"/>
              <a:buFont typeface="+mj-lt"/>
              <a:buAutoNum type="arabicPeriod"/>
            </a:pPr>
            <a:r>
              <a:rPr lang="nb-NO" dirty="0">
                <a:cs typeface="Arial" charset="0"/>
              </a:rPr>
              <a:t>Når alle linjer som skal være med i arbeidsflyten er lagt til i riktig rekkefølge (sjekk linjenummer til venstre om de står i stigende rekkefølge), kan forfallsdager og løpedager legges på linjene.</a:t>
            </a:r>
            <a:endParaRPr lang="en-US" dirty="0">
              <a:cs typeface="Arial" charset="0"/>
            </a:endParaRPr>
          </a:p>
          <a:p>
            <a:pPr marL="914400" lvl="1" indent="-457200">
              <a:buClr>
                <a:srgbClr val="47AA42"/>
              </a:buClr>
              <a:buSzPct val="112000"/>
              <a:buFont typeface="+mj-lt"/>
              <a:buAutoNum type="arabicPeriod"/>
            </a:pPr>
            <a:r>
              <a:rPr lang="nb-NO" dirty="0">
                <a:cs typeface="Arial" charset="0"/>
              </a:rPr>
              <a:t>Merk </a:t>
            </a:r>
            <a:r>
              <a:rPr lang="nb-NO" dirty="0" err="1">
                <a:cs typeface="Arial" charset="0"/>
              </a:rPr>
              <a:t>èn</a:t>
            </a:r>
            <a:r>
              <a:rPr lang="nb-NO" dirty="0">
                <a:cs typeface="Arial" charset="0"/>
              </a:rPr>
              <a:t> og en linje, sett inn ønsket forfall og løpedager, 0 hvis ingen. Lagre forfallsdager og løpedager for hver linje i boksen til høyre med knappen ’Lagre</a:t>
            </a:r>
            <a:r>
              <a:rPr lang="nb-NO" dirty="0" smtClean="0">
                <a:cs typeface="Arial" charset="0"/>
              </a:rPr>
              <a:t>’.</a:t>
            </a:r>
          </a:p>
          <a:p>
            <a:pPr marL="914400" lvl="1" indent="-457200">
              <a:buClr>
                <a:srgbClr val="47AA42"/>
              </a:buClr>
              <a:buSzPct val="112000"/>
              <a:buFont typeface="+mj-lt"/>
              <a:buAutoNum type="arabicPeriod"/>
            </a:pPr>
            <a:endParaRPr lang="nb-NO" b="1" dirty="0">
              <a:cs typeface="Arial" charset="0"/>
            </a:endParaRPr>
          </a:p>
          <a:p>
            <a:pPr lvl="1">
              <a:buClr>
                <a:srgbClr val="47AA42"/>
              </a:buClr>
              <a:buSzPct val="112000"/>
            </a:pPr>
            <a:r>
              <a:rPr lang="nb-NO" b="1" dirty="0">
                <a:cs typeface="Arial" charset="0"/>
              </a:rPr>
              <a:t>NB!</a:t>
            </a:r>
            <a:r>
              <a:rPr lang="nb-NO" dirty="0">
                <a:cs typeface="Arial" charset="0"/>
              </a:rPr>
              <a:t> Hvis man har lagt til linjene i feil rekkefølge, må man slette fra bunnen og opp </a:t>
            </a:r>
            <a:r>
              <a:rPr lang="nb-NO" dirty="0" err="1">
                <a:cs typeface="Arial" charset="0"/>
              </a:rPr>
              <a:t>pga</a:t>
            </a:r>
            <a:r>
              <a:rPr lang="nb-NO" dirty="0">
                <a:cs typeface="Arial" charset="0"/>
              </a:rPr>
              <a:t> linjenummer til venstre i listboksen. Merk linjen som skal slettes, og trykk på knappen ’Slette’ i boksen til høyre. Bekreft sletting av linje med ’Ja’. </a:t>
            </a:r>
          </a:p>
          <a:p>
            <a:endParaRPr lang="nb-NO" dirty="0"/>
          </a:p>
        </p:txBody>
      </p:sp>
    </p:spTree>
    <p:extLst>
      <p:ext uri="{BB962C8B-B14F-4D97-AF65-F5344CB8AC3E}">
        <p14:creationId xmlns:p14="http://schemas.microsoft.com/office/powerpoint/2010/main" val="222413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33795"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33796"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33797" name="Rectangle 6"/>
          <p:cNvSpPr>
            <a:spLocks noGrp="1" noChangeArrowheads="1"/>
          </p:cNvSpPr>
          <p:nvPr>
            <p:ph idx="1"/>
          </p:nvPr>
        </p:nvSpPr>
        <p:spPr>
          <a:xfrm>
            <a:off x="107504" y="1700014"/>
            <a:ext cx="7342584" cy="4321274"/>
          </a:xfrm>
        </p:spPr>
        <p:txBody>
          <a:bodyPr/>
          <a:lstStyle/>
          <a:p>
            <a:pPr>
              <a:lnSpc>
                <a:spcPct val="80000"/>
              </a:lnSpc>
            </a:pPr>
            <a:r>
              <a:rPr lang="nb-NO" sz="1600" dirty="0" smtClean="0">
                <a:solidFill>
                  <a:srgbClr val="000000"/>
                </a:solidFill>
                <a:cs typeface="Times New Roman" pitchFamily="18" charset="0"/>
              </a:rPr>
              <a:t>Dersom </a:t>
            </a:r>
            <a:r>
              <a:rPr lang="nb-NO" sz="1600" dirty="0">
                <a:solidFill>
                  <a:srgbClr val="000000"/>
                </a:solidFill>
                <a:cs typeface="Times New Roman" pitchFamily="18" charset="0"/>
              </a:rPr>
              <a:t>man på en reskontrotype/kravtype ønsker </a:t>
            </a:r>
            <a:r>
              <a:rPr lang="nb-NO" sz="1600" dirty="0" smtClean="0">
                <a:solidFill>
                  <a:srgbClr val="000000"/>
                </a:solidFill>
                <a:cs typeface="Times New Roman" pitchFamily="18" charset="0"/>
              </a:rPr>
              <a:t>forskjellig </a:t>
            </a:r>
            <a:r>
              <a:rPr lang="nb-NO" sz="1600" dirty="0">
                <a:solidFill>
                  <a:srgbClr val="000000"/>
                </a:solidFill>
                <a:cs typeface="Times New Roman" pitchFamily="18" charset="0"/>
              </a:rPr>
              <a:t>arbeidsflyt i forhold til størrelse på </a:t>
            </a:r>
            <a:r>
              <a:rPr lang="nb-NO" sz="1600" dirty="0" smtClean="0">
                <a:solidFill>
                  <a:srgbClr val="000000"/>
                </a:solidFill>
                <a:cs typeface="Times New Roman" pitchFamily="18" charset="0"/>
              </a:rPr>
              <a:t>hovedstol</a:t>
            </a:r>
            <a:r>
              <a:rPr lang="nb-NO" sz="1600" dirty="0">
                <a:solidFill>
                  <a:srgbClr val="000000"/>
                </a:solidFill>
                <a:cs typeface="Times New Roman" pitchFamily="18" charset="0"/>
              </a:rPr>
              <a:t>, kan dette legges inn her</a:t>
            </a:r>
            <a:r>
              <a:rPr lang="nb-NO" sz="1600" dirty="0" smtClean="0">
                <a:solidFill>
                  <a:srgbClr val="000000"/>
                </a:solidFill>
                <a:cs typeface="Times New Roman" pitchFamily="18" charset="0"/>
              </a:rPr>
              <a:t>.</a:t>
            </a:r>
          </a:p>
          <a:p>
            <a:pPr>
              <a:lnSpc>
                <a:spcPct val="80000"/>
              </a:lnSpc>
            </a:pPr>
            <a:r>
              <a:rPr lang="nb-NO" sz="1600" dirty="0">
                <a:solidFill>
                  <a:srgbClr val="000000"/>
                </a:solidFill>
                <a:cs typeface="Times New Roman" pitchFamily="18" charset="0"/>
              </a:rPr>
              <a:t>Systemet sjekker Arbeidsflyt valg først, deretter 	Arbeidsflyter, så flyt numrene her må være ulike arbeidsflytnumrene for at systemet skal igangsette flyt i henhold til Arbeidsflyt </a:t>
            </a:r>
            <a:r>
              <a:rPr lang="nb-NO" sz="1600" dirty="0" smtClean="0">
                <a:solidFill>
                  <a:srgbClr val="000000"/>
                </a:solidFill>
                <a:cs typeface="Times New Roman" pitchFamily="18" charset="0"/>
              </a:rPr>
              <a:t>valg.</a:t>
            </a:r>
            <a:endParaRPr lang="nb-NO" sz="1600" dirty="0">
              <a:solidFill>
                <a:srgbClr val="000000"/>
              </a:solidFill>
              <a:cs typeface="Times New Roman" pitchFamily="18" charset="0"/>
            </a:endParaRPr>
          </a:p>
          <a:p>
            <a:pPr>
              <a:lnSpc>
                <a:spcPct val="80000"/>
              </a:lnSpc>
            </a:pPr>
            <a:endParaRPr lang="nb-NO" sz="1600" dirty="0">
              <a:solidFill>
                <a:srgbClr val="000000"/>
              </a:solidFill>
              <a:cs typeface="Times New Roman" pitchFamily="18" charset="0"/>
            </a:endParaRPr>
          </a:p>
          <a:p>
            <a:pPr>
              <a:lnSpc>
                <a:spcPct val="80000"/>
              </a:lnSpc>
            </a:pPr>
            <a:endParaRPr lang="nb-NO" sz="1600" dirty="0">
              <a:solidFill>
                <a:srgbClr val="000000"/>
              </a:solidFill>
              <a:cs typeface="Times New Roman" pitchFamily="18" charset="0"/>
            </a:endParaRPr>
          </a:p>
          <a:p>
            <a:pPr>
              <a:lnSpc>
                <a:spcPct val="80000"/>
              </a:lnSpc>
            </a:pPr>
            <a:endParaRPr lang="nb-NO" sz="1600" dirty="0">
              <a:solidFill>
                <a:srgbClr val="000000"/>
              </a:solidFill>
              <a:cs typeface="Times New Roman" pitchFamily="18" charset="0"/>
            </a:endParaRPr>
          </a:p>
          <a:p>
            <a:pPr eaLnBrk="1" hangingPunct="1">
              <a:lnSpc>
                <a:spcPct val="80000"/>
              </a:lnSpc>
              <a:buFont typeface="Wingdings" pitchFamily="2" charset="2"/>
              <a:buNone/>
            </a:pPr>
            <a:endParaRPr lang="nb-NO" sz="1600" dirty="0" smtClean="0">
              <a:solidFill>
                <a:srgbClr val="000000"/>
              </a:solidFill>
            </a:endParaRPr>
          </a:p>
        </p:txBody>
      </p:sp>
      <p:sp>
        <p:nvSpPr>
          <p:cNvPr id="604167" name="Text Box 7"/>
          <p:cNvSpPr txBox="1">
            <a:spLocks noChangeArrowheads="1"/>
          </p:cNvSpPr>
          <p:nvPr/>
        </p:nvSpPr>
        <p:spPr bwMode="auto">
          <a:xfrm>
            <a:off x="395536" y="683985"/>
            <a:ext cx="7632700" cy="584775"/>
          </a:xfrm>
          <a:prstGeom prst="rect">
            <a:avLst/>
          </a:prstGeom>
          <a:noFill/>
          <a:ln>
            <a:noFill/>
          </a:ln>
          <a:effectLst/>
          <a:extLst/>
        </p:spPr>
        <p:txBody>
          <a:bodyPr>
            <a:spAutoFit/>
          </a:bodyPr>
          <a:lstStyle/>
          <a:p>
            <a:pPr>
              <a:spcBef>
                <a:spcPct val="0"/>
              </a:spcBef>
              <a:defRPr/>
            </a:pPr>
            <a:r>
              <a:rPr lang="nb-NO" sz="3200" dirty="0">
                <a:solidFill>
                  <a:srgbClr val="509E2F"/>
                </a:solidFill>
                <a:latin typeface="Stag Sans Light" pitchFamily="34" charset="0"/>
                <a:ea typeface="+mj-ea"/>
                <a:cs typeface="+mj-cs"/>
              </a:rPr>
              <a:t>Arbeidsflyt valg</a:t>
            </a:r>
          </a:p>
        </p:txBody>
      </p:sp>
      <p:sp>
        <p:nvSpPr>
          <p:cNvPr id="9"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748" y="3107810"/>
            <a:ext cx="4873724" cy="327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35480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1"/>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34819" name="Rectangle 2052"/>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34820" name="Rectangle 2053"/>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34821" name="Rectangle 2055"/>
          <p:cNvSpPr>
            <a:spLocks noGrp="1" noChangeArrowheads="1"/>
          </p:cNvSpPr>
          <p:nvPr>
            <p:ph type="body" sz="half" idx="1"/>
          </p:nvPr>
        </p:nvSpPr>
        <p:spPr>
          <a:xfrm>
            <a:off x="611560" y="1690464"/>
            <a:ext cx="7848872" cy="4114800"/>
          </a:xfrm>
        </p:spPr>
        <p:txBody>
          <a:bodyPr>
            <a:normAutofit/>
          </a:bodyPr>
          <a:lstStyle/>
          <a:p>
            <a:pPr eaLnBrk="1" hangingPunct="1">
              <a:buClr>
                <a:srgbClr val="009900"/>
              </a:buClr>
            </a:pPr>
            <a:r>
              <a:rPr lang="nb-NO" sz="1800" dirty="0" smtClean="0">
                <a:solidFill>
                  <a:srgbClr val="000000"/>
                </a:solidFill>
              </a:rPr>
              <a:t>Man kan forhåndsdefinere tvistekoder </a:t>
            </a:r>
          </a:p>
          <a:p>
            <a:pPr eaLnBrk="1" hangingPunct="1">
              <a:buClr>
                <a:srgbClr val="009900"/>
              </a:buClr>
            </a:pPr>
            <a:r>
              <a:rPr lang="nb-NO" sz="1800" dirty="0" smtClean="0">
                <a:solidFill>
                  <a:srgbClr val="000000"/>
                </a:solidFill>
              </a:rPr>
              <a:t>En aktiv bruk av disse vil være med på å effektivisere rutinene for saksbehandler</a:t>
            </a:r>
          </a:p>
          <a:p>
            <a:pPr eaLnBrk="1" hangingPunct="1">
              <a:buClr>
                <a:srgbClr val="009900"/>
              </a:buClr>
            </a:pPr>
            <a:r>
              <a:rPr lang="nb-NO" sz="1800" dirty="0" smtClean="0">
                <a:solidFill>
                  <a:srgbClr val="000000"/>
                </a:solidFill>
              </a:rPr>
              <a:t>Kommuner benytter stort sett arbeidsflyter ved behandling av tvist</a:t>
            </a:r>
          </a:p>
          <a:p>
            <a:pPr eaLnBrk="1" hangingPunct="1">
              <a:buFontTx/>
              <a:buChar char="•"/>
            </a:pPr>
            <a:endParaRPr lang="nb-NO" sz="1800" dirty="0" smtClean="0">
              <a:solidFill>
                <a:srgbClr val="000066"/>
              </a:solidFill>
            </a:endParaRPr>
          </a:p>
        </p:txBody>
      </p:sp>
      <p:sp>
        <p:nvSpPr>
          <p:cNvPr id="562187" name="Text Box 2059"/>
          <p:cNvSpPr txBox="1">
            <a:spLocks noChangeArrowheads="1"/>
          </p:cNvSpPr>
          <p:nvPr/>
        </p:nvSpPr>
        <p:spPr bwMode="auto">
          <a:xfrm>
            <a:off x="323528" y="681803"/>
            <a:ext cx="7453313"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Tvistekoder</a:t>
            </a:r>
          </a:p>
        </p:txBody>
      </p:sp>
      <p:sp>
        <p:nvSpPr>
          <p:cNvPr id="9"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094459"/>
            <a:ext cx="5112568" cy="328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8966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35843" name="Rectangle 5"/>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35844" name="Rectangle 6"/>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35845" name="Text Box 10"/>
          <p:cNvSpPr txBox="1">
            <a:spLocks noChangeArrowheads="1"/>
          </p:cNvSpPr>
          <p:nvPr/>
        </p:nvSpPr>
        <p:spPr bwMode="auto">
          <a:xfrm flipV="1">
            <a:off x="762000" y="5688013"/>
            <a:ext cx="7561263" cy="579437"/>
          </a:xfrm>
          <a:prstGeom prst="rect">
            <a:avLst/>
          </a:prstGeom>
          <a:noFill/>
          <a:ln w="9525">
            <a:noFill/>
            <a:miter lim="800000"/>
            <a:headEnd/>
            <a:tailEnd/>
          </a:ln>
        </p:spPr>
        <p:txBody>
          <a:bodyPr rot="10800000">
            <a:spAutoFit/>
          </a:bodyPr>
          <a:lstStyle/>
          <a:p>
            <a:pPr>
              <a:spcBef>
                <a:spcPct val="0"/>
              </a:spcBef>
            </a:pPr>
            <a:endParaRPr kumimoji="0" lang="nb-NO" sz="3200">
              <a:solidFill>
                <a:schemeClr val="bg2"/>
              </a:solidFill>
            </a:endParaRPr>
          </a:p>
        </p:txBody>
      </p:sp>
      <p:sp>
        <p:nvSpPr>
          <p:cNvPr id="388111" name="Text Box 15"/>
          <p:cNvSpPr txBox="1">
            <a:spLocks noChangeArrowheads="1"/>
          </p:cNvSpPr>
          <p:nvPr/>
        </p:nvSpPr>
        <p:spPr bwMode="auto">
          <a:xfrm>
            <a:off x="323528" y="681803"/>
            <a:ext cx="7092950"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Valuta</a:t>
            </a:r>
          </a:p>
        </p:txBody>
      </p:sp>
      <p:sp>
        <p:nvSpPr>
          <p:cNvPr id="35847" name="Text Box 31"/>
          <p:cNvSpPr txBox="1">
            <a:spLocks noChangeArrowheads="1"/>
          </p:cNvSpPr>
          <p:nvPr/>
        </p:nvSpPr>
        <p:spPr bwMode="auto">
          <a:xfrm>
            <a:off x="539552" y="1706870"/>
            <a:ext cx="8100392" cy="2298194"/>
          </a:xfrm>
          <a:prstGeom prst="rect">
            <a:avLst/>
          </a:prstGeom>
          <a:noFill/>
          <a:ln w="9525">
            <a:noFill/>
            <a:miter lim="800000"/>
            <a:headEnd/>
            <a:tailEnd/>
          </a:ln>
        </p:spPr>
        <p:txBody>
          <a:bodyPr wrap="square" lIns="183600" tIns="46800" rIns="183600" bIns="46800">
            <a:spAutoFit/>
          </a:bodyPr>
          <a:lstStyle/>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Her </a:t>
            </a:r>
            <a:r>
              <a:rPr lang="nb-NO" dirty="0">
                <a:solidFill>
                  <a:srgbClr val="000000"/>
                </a:solidFill>
                <a:latin typeface="Verdana" pitchFamily="34" charset="0"/>
                <a:ea typeface="Verdana" pitchFamily="34" charset="0"/>
                <a:cs typeface="Verdana" pitchFamily="34" charset="0"/>
              </a:rPr>
              <a:t>vedlikeholder du valutakurser som er aktuelle. </a:t>
            </a:r>
          </a:p>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NOK </a:t>
            </a:r>
            <a:r>
              <a:rPr lang="nb-NO" dirty="0">
                <a:solidFill>
                  <a:srgbClr val="000000"/>
                </a:solidFill>
                <a:latin typeface="Verdana" pitchFamily="34" charset="0"/>
                <a:ea typeface="Verdana" pitchFamily="34" charset="0"/>
                <a:cs typeface="Verdana" pitchFamily="34" charset="0"/>
              </a:rPr>
              <a:t>og kurs 1,0 må ligge i tabellen for at dine saker skal fungere i Procasso.</a:t>
            </a:r>
          </a:p>
          <a:p>
            <a:pPr marL="342900" indent="-342900">
              <a:spcBef>
                <a:spcPct val="20000"/>
              </a:spcBef>
              <a:buClr>
                <a:srgbClr val="009900"/>
              </a:buClr>
              <a:buSzPct val="112000"/>
              <a:buFont typeface="Wingdings" pitchFamily="2" charset="2"/>
              <a:buChar char="§"/>
            </a:pPr>
            <a:r>
              <a:rPr lang="nb-NO" dirty="0">
                <a:solidFill>
                  <a:srgbClr val="000000"/>
                </a:solidFill>
                <a:latin typeface="Verdana" pitchFamily="34" charset="0"/>
                <a:ea typeface="Verdana" pitchFamily="34" charset="0"/>
                <a:cs typeface="Verdana" pitchFamily="34" charset="0"/>
              </a:rPr>
              <a:t>Satt opp i forhold til NOK, kun til informasjon </a:t>
            </a:r>
            <a:endParaRPr lang="en-US" dirty="0">
              <a:solidFill>
                <a:srgbClr val="000000"/>
              </a:solidFill>
              <a:latin typeface="Verdana" pitchFamily="34" charset="0"/>
              <a:ea typeface="Verdana" pitchFamily="34" charset="0"/>
              <a:cs typeface="Verdana" pitchFamily="34" charset="0"/>
            </a:endParaRPr>
          </a:p>
          <a:p>
            <a:endParaRPr lang="nb-NO" sz="2800" dirty="0">
              <a:solidFill>
                <a:srgbClr val="000000"/>
              </a:solidFill>
            </a:endParaRPr>
          </a:p>
          <a:p>
            <a:pPr>
              <a:spcBef>
                <a:spcPct val="50000"/>
              </a:spcBef>
            </a:pPr>
            <a:endParaRPr lang="nb-NO" sz="2400" dirty="0">
              <a:solidFill>
                <a:srgbClr val="000000"/>
              </a:solidFill>
            </a:endParaRP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044" y="3029663"/>
            <a:ext cx="4933444" cy="342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0125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36867" name="Rectangle 5"/>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36868" name="Rectangle 6"/>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36869" name="Text Box 9"/>
          <p:cNvSpPr txBox="1">
            <a:spLocks noChangeArrowheads="1"/>
          </p:cNvSpPr>
          <p:nvPr/>
        </p:nvSpPr>
        <p:spPr bwMode="auto">
          <a:xfrm flipV="1">
            <a:off x="762000" y="5688013"/>
            <a:ext cx="7561263" cy="579437"/>
          </a:xfrm>
          <a:prstGeom prst="rect">
            <a:avLst/>
          </a:prstGeom>
          <a:noFill/>
          <a:ln w="9525">
            <a:noFill/>
            <a:miter lim="800000"/>
            <a:headEnd/>
            <a:tailEnd/>
          </a:ln>
        </p:spPr>
        <p:txBody>
          <a:bodyPr rot="10800000">
            <a:spAutoFit/>
          </a:bodyPr>
          <a:lstStyle/>
          <a:p>
            <a:pPr>
              <a:spcBef>
                <a:spcPct val="0"/>
              </a:spcBef>
            </a:pPr>
            <a:endParaRPr kumimoji="0" lang="nb-NO" sz="3200">
              <a:solidFill>
                <a:schemeClr val="bg2"/>
              </a:solidFill>
            </a:endParaRPr>
          </a:p>
        </p:txBody>
      </p:sp>
      <p:sp>
        <p:nvSpPr>
          <p:cNvPr id="390158" name="Text Box 14"/>
          <p:cNvSpPr txBox="1">
            <a:spLocks noChangeArrowheads="1"/>
          </p:cNvSpPr>
          <p:nvPr/>
        </p:nvSpPr>
        <p:spPr bwMode="auto">
          <a:xfrm>
            <a:off x="323528" y="764704"/>
            <a:ext cx="5903912"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Land</a:t>
            </a:r>
          </a:p>
        </p:txBody>
      </p:sp>
      <p:sp>
        <p:nvSpPr>
          <p:cNvPr id="36871" name="Text Box 17"/>
          <p:cNvSpPr txBox="1">
            <a:spLocks noChangeArrowheads="1"/>
          </p:cNvSpPr>
          <p:nvPr/>
        </p:nvSpPr>
        <p:spPr bwMode="auto">
          <a:xfrm>
            <a:off x="539552" y="2054482"/>
            <a:ext cx="4320480" cy="4194098"/>
          </a:xfrm>
          <a:prstGeom prst="rect">
            <a:avLst/>
          </a:prstGeom>
          <a:noFill/>
          <a:ln w="9525">
            <a:noFill/>
            <a:miter lim="800000"/>
            <a:headEnd/>
            <a:tailEnd/>
          </a:ln>
        </p:spPr>
        <p:txBody>
          <a:bodyPr wrap="square" lIns="183600" tIns="46800" rIns="183600" bIns="46800">
            <a:spAutoFit/>
          </a:bodyPr>
          <a:lstStyle/>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På </a:t>
            </a:r>
            <a:r>
              <a:rPr lang="nb-NO" dirty="0">
                <a:solidFill>
                  <a:srgbClr val="000000"/>
                </a:solidFill>
                <a:latin typeface="Verdana" pitchFamily="34" charset="0"/>
                <a:ea typeface="Verdana" pitchFamily="34" charset="0"/>
                <a:cs typeface="Verdana" pitchFamily="34" charset="0"/>
              </a:rPr>
              <a:t>land ligger standard språk </a:t>
            </a:r>
            <a:r>
              <a:rPr lang="nb-NO" dirty="0" smtClean="0">
                <a:solidFill>
                  <a:srgbClr val="000000"/>
                </a:solidFill>
                <a:latin typeface="Verdana" pitchFamily="34" charset="0"/>
                <a:ea typeface="Verdana" pitchFamily="34" charset="0"/>
                <a:cs typeface="Verdana" pitchFamily="34" charset="0"/>
              </a:rPr>
              <a:t>  og </a:t>
            </a:r>
            <a:r>
              <a:rPr lang="nb-NO" dirty="0">
                <a:solidFill>
                  <a:srgbClr val="000000"/>
                </a:solidFill>
                <a:latin typeface="Verdana" pitchFamily="34" charset="0"/>
                <a:ea typeface="Verdana" pitchFamily="34" charset="0"/>
                <a:cs typeface="Verdana" pitchFamily="34" charset="0"/>
              </a:rPr>
              <a:t>valuta</a:t>
            </a:r>
          </a:p>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Tabellen </a:t>
            </a:r>
            <a:r>
              <a:rPr lang="nb-NO" dirty="0">
                <a:solidFill>
                  <a:srgbClr val="000000"/>
                </a:solidFill>
                <a:latin typeface="Verdana" pitchFamily="34" charset="0"/>
                <a:ea typeface="Verdana" pitchFamily="34" charset="0"/>
                <a:cs typeface="Verdana" pitchFamily="34" charset="0"/>
              </a:rPr>
              <a:t>må inneholde  NO med språk NOR, og valuta NOK</a:t>
            </a:r>
          </a:p>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Satt </a:t>
            </a:r>
            <a:r>
              <a:rPr lang="nb-NO" dirty="0">
                <a:solidFill>
                  <a:srgbClr val="000000"/>
                </a:solidFill>
                <a:latin typeface="Verdana" pitchFamily="34" charset="0"/>
                <a:ea typeface="Verdana" pitchFamily="34" charset="0"/>
                <a:cs typeface="Verdana" pitchFamily="34" charset="0"/>
              </a:rPr>
              <a:t>opp i forhold til Norge, kun til </a:t>
            </a:r>
            <a:r>
              <a:rPr lang="nb-NO" dirty="0" smtClean="0">
                <a:solidFill>
                  <a:srgbClr val="000000"/>
                </a:solidFill>
                <a:latin typeface="Verdana" pitchFamily="34" charset="0"/>
                <a:ea typeface="Verdana" pitchFamily="34" charset="0"/>
                <a:cs typeface="Verdana" pitchFamily="34" charset="0"/>
              </a:rPr>
              <a:t>informasjon</a:t>
            </a:r>
          </a:p>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Mulighet å legge inn andre landkoder til bruk for flettefelt. Dersom dere ikke har International modul må øvrige land settes opp</a:t>
            </a:r>
            <a:r>
              <a:rPr lang="nb-NO" dirty="0">
                <a:solidFill>
                  <a:srgbClr val="000000"/>
                </a:solidFill>
                <a:latin typeface="Verdana" pitchFamily="34" charset="0"/>
                <a:ea typeface="Verdana" pitchFamily="34" charset="0"/>
                <a:cs typeface="Verdana" pitchFamily="34" charset="0"/>
              </a:rPr>
              <a:t>med språk NOR, og valuta NOK</a:t>
            </a:r>
          </a:p>
          <a:p>
            <a:pPr marL="342900" indent="-342900">
              <a:spcBef>
                <a:spcPct val="20000"/>
              </a:spcBef>
              <a:buClr>
                <a:srgbClr val="009900"/>
              </a:buClr>
              <a:buSzPct val="112000"/>
              <a:buFont typeface="Wingdings" pitchFamily="2" charset="2"/>
              <a:buChar char="§"/>
            </a:pPr>
            <a:endParaRPr lang="nb-NO" dirty="0">
              <a:solidFill>
                <a:srgbClr val="000000"/>
              </a:solidFill>
              <a:latin typeface="Verdana" pitchFamily="34" charset="0"/>
              <a:ea typeface="Verdana" pitchFamily="34" charset="0"/>
              <a:cs typeface="Verdana" pitchFamily="34" charset="0"/>
            </a:endParaRP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30" y="1787996"/>
            <a:ext cx="360045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73522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37891" name="Rectangle 5"/>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37892" name="Rectangle 6"/>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37893" name="Text Box 8"/>
          <p:cNvSpPr txBox="1">
            <a:spLocks noChangeArrowheads="1"/>
          </p:cNvSpPr>
          <p:nvPr/>
        </p:nvSpPr>
        <p:spPr bwMode="auto">
          <a:xfrm flipV="1">
            <a:off x="762000" y="5691188"/>
            <a:ext cx="7561263" cy="579437"/>
          </a:xfrm>
          <a:prstGeom prst="rect">
            <a:avLst/>
          </a:prstGeom>
          <a:noFill/>
          <a:ln w="9525">
            <a:noFill/>
            <a:miter lim="800000"/>
            <a:headEnd/>
            <a:tailEnd/>
          </a:ln>
        </p:spPr>
        <p:txBody>
          <a:bodyPr rot="10800000">
            <a:spAutoFit/>
          </a:bodyPr>
          <a:lstStyle/>
          <a:p>
            <a:pPr>
              <a:spcBef>
                <a:spcPct val="0"/>
              </a:spcBef>
            </a:pPr>
            <a:endParaRPr kumimoji="0" lang="nb-NO" sz="3200">
              <a:solidFill>
                <a:schemeClr val="bg2"/>
              </a:solidFill>
            </a:endParaRPr>
          </a:p>
        </p:txBody>
      </p:sp>
      <p:sp>
        <p:nvSpPr>
          <p:cNvPr id="394254" name="Text Box 14"/>
          <p:cNvSpPr txBox="1">
            <a:spLocks noChangeArrowheads="1"/>
          </p:cNvSpPr>
          <p:nvPr/>
        </p:nvSpPr>
        <p:spPr bwMode="auto">
          <a:xfrm>
            <a:off x="288503" y="764704"/>
            <a:ext cx="723582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Språk</a:t>
            </a:r>
          </a:p>
        </p:txBody>
      </p:sp>
      <p:sp>
        <p:nvSpPr>
          <p:cNvPr id="37895" name="Text Box 17"/>
          <p:cNvSpPr txBox="1">
            <a:spLocks noChangeArrowheads="1"/>
          </p:cNvSpPr>
          <p:nvPr/>
        </p:nvSpPr>
        <p:spPr bwMode="auto">
          <a:xfrm>
            <a:off x="395536" y="1905125"/>
            <a:ext cx="4142928" cy="3030702"/>
          </a:xfrm>
          <a:prstGeom prst="rect">
            <a:avLst/>
          </a:prstGeom>
          <a:noFill/>
          <a:ln w="9525">
            <a:noFill/>
            <a:miter lim="800000"/>
            <a:headEnd/>
            <a:tailEnd/>
          </a:ln>
        </p:spPr>
        <p:txBody>
          <a:bodyPr wrap="square" lIns="183600" tIns="46800" rIns="183600" bIns="46800">
            <a:spAutoFit/>
          </a:bodyPr>
          <a:lstStyle/>
          <a:p>
            <a:pPr marL="342900" indent="-342900">
              <a:spcBef>
                <a:spcPct val="20000"/>
              </a:spcBef>
              <a:buClr>
                <a:srgbClr val="009900"/>
              </a:buClr>
              <a:buSzPct val="112000"/>
              <a:buFont typeface="Wingdings" pitchFamily="2" charset="2"/>
              <a:buChar char="§"/>
            </a:pPr>
            <a:r>
              <a:rPr lang="nb-NO" dirty="0">
                <a:solidFill>
                  <a:srgbClr val="000000"/>
                </a:solidFill>
                <a:latin typeface="Verdana" pitchFamily="34" charset="0"/>
                <a:ea typeface="Verdana" pitchFamily="34" charset="0"/>
                <a:cs typeface="Verdana" pitchFamily="34" charset="0"/>
              </a:rPr>
              <a:t>Her må man angi </a:t>
            </a:r>
            <a:r>
              <a:rPr lang="nb-NO" dirty="0" smtClean="0">
                <a:solidFill>
                  <a:srgbClr val="000000"/>
                </a:solidFill>
                <a:latin typeface="Verdana" pitchFamily="34" charset="0"/>
                <a:ea typeface="Verdana" pitchFamily="34" charset="0"/>
                <a:cs typeface="Verdana" pitchFamily="34" charset="0"/>
              </a:rPr>
              <a:t>data stien </a:t>
            </a:r>
            <a:r>
              <a:rPr lang="nb-NO" dirty="0">
                <a:solidFill>
                  <a:srgbClr val="000000"/>
                </a:solidFill>
                <a:latin typeface="Verdana" pitchFamily="34" charset="0"/>
                <a:ea typeface="Verdana" pitchFamily="34" charset="0"/>
                <a:cs typeface="Verdana" pitchFamily="34" charset="0"/>
              </a:rPr>
              <a:t>til der hvor brevmalene </a:t>
            </a:r>
            <a:r>
              <a:rPr lang="nb-NO" dirty="0" smtClean="0">
                <a:solidFill>
                  <a:srgbClr val="000000"/>
                </a:solidFill>
                <a:latin typeface="Verdana" pitchFamily="34" charset="0"/>
                <a:ea typeface="Verdana" pitchFamily="34" charset="0"/>
                <a:cs typeface="Verdana" pitchFamily="34" charset="0"/>
              </a:rPr>
              <a:t>finnes</a:t>
            </a:r>
          </a:p>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Samme sti som ligger under Firmaopplysninger- Katalogoppsett</a:t>
            </a:r>
            <a:endParaRPr lang="nb-NO" dirty="0">
              <a:solidFill>
                <a:srgbClr val="000000"/>
              </a:solidFill>
              <a:latin typeface="Verdana" pitchFamily="34" charset="0"/>
              <a:ea typeface="Verdana" pitchFamily="34" charset="0"/>
              <a:cs typeface="Verdana" pitchFamily="34" charset="0"/>
            </a:endParaRPr>
          </a:p>
          <a:p>
            <a:pPr marL="342900" indent="-342900">
              <a:spcBef>
                <a:spcPct val="20000"/>
              </a:spcBef>
              <a:buClr>
                <a:srgbClr val="009900"/>
              </a:buClr>
              <a:buSzPct val="112000"/>
              <a:buFont typeface="Wingdings" pitchFamily="2" charset="2"/>
              <a:buChar char="§"/>
            </a:pPr>
            <a:r>
              <a:rPr lang="nb-NO" dirty="0">
                <a:solidFill>
                  <a:srgbClr val="000000"/>
                </a:solidFill>
                <a:latin typeface="Verdana" pitchFamily="34" charset="0"/>
                <a:ea typeface="Verdana" pitchFamily="34" charset="0"/>
                <a:cs typeface="Verdana" pitchFamily="34" charset="0"/>
              </a:rPr>
              <a:t>Satt opp i forhold til norske brevmaler, kun til </a:t>
            </a:r>
            <a:r>
              <a:rPr lang="nb-NO" dirty="0" smtClean="0">
                <a:solidFill>
                  <a:srgbClr val="000000"/>
                </a:solidFill>
                <a:latin typeface="Verdana" pitchFamily="34" charset="0"/>
                <a:ea typeface="Verdana" pitchFamily="34" charset="0"/>
                <a:cs typeface="Verdana" pitchFamily="34" charset="0"/>
              </a:rPr>
              <a:t>informasjon</a:t>
            </a:r>
          </a:p>
          <a:p>
            <a:pPr marL="342900" indent="-342900">
              <a:spcBef>
                <a:spcPct val="20000"/>
              </a:spcBef>
              <a:buClr>
                <a:srgbClr val="009900"/>
              </a:buClr>
              <a:buSzPct val="112000"/>
              <a:buFont typeface="Wingdings" pitchFamily="2" charset="2"/>
              <a:buChar char="§"/>
            </a:pPr>
            <a:endParaRPr lang="nb-NO" dirty="0">
              <a:solidFill>
                <a:srgbClr val="000000"/>
              </a:solidFill>
              <a:latin typeface="Verdana" pitchFamily="34" charset="0"/>
              <a:ea typeface="Verdana" pitchFamily="34" charset="0"/>
              <a:cs typeface="Verdana" pitchFamily="34" charset="0"/>
            </a:endParaRP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05125"/>
            <a:ext cx="3704905" cy="411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67706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38915" name="Rectangle 5"/>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38916" name="Rectangle 6"/>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38917" name="Text Box 8"/>
          <p:cNvSpPr txBox="1">
            <a:spLocks noChangeArrowheads="1"/>
          </p:cNvSpPr>
          <p:nvPr/>
        </p:nvSpPr>
        <p:spPr bwMode="auto">
          <a:xfrm flipV="1">
            <a:off x="762000" y="5715000"/>
            <a:ext cx="7561263" cy="579438"/>
          </a:xfrm>
          <a:prstGeom prst="rect">
            <a:avLst/>
          </a:prstGeom>
          <a:noFill/>
          <a:ln w="9525">
            <a:noFill/>
            <a:miter lim="800000"/>
            <a:headEnd/>
            <a:tailEnd/>
          </a:ln>
        </p:spPr>
        <p:txBody>
          <a:bodyPr rot="10800000">
            <a:spAutoFit/>
          </a:bodyPr>
          <a:lstStyle/>
          <a:p>
            <a:pPr>
              <a:spcBef>
                <a:spcPct val="0"/>
              </a:spcBef>
            </a:pPr>
            <a:endParaRPr kumimoji="0" lang="nb-NO" sz="3200">
              <a:solidFill>
                <a:schemeClr val="bg2"/>
              </a:solidFill>
            </a:endParaRPr>
          </a:p>
        </p:txBody>
      </p:sp>
      <p:sp>
        <p:nvSpPr>
          <p:cNvPr id="418831" name="Text Box 15"/>
          <p:cNvSpPr txBox="1">
            <a:spLocks noChangeArrowheads="1"/>
          </p:cNvSpPr>
          <p:nvPr/>
        </p:nvSpPr>
        <p:spPr bwMode="auto">
          <a:xfrm>
            <a:off x="323528" y="681803"/>
            <a:ext cx="7596187"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Rentetype/Styringsrente</a:t>
            </a:r>
          </a:p>
        </p:txBody>
      </p:sp>
      <p:sp>
        <p:nvSpPr>
          <p:cNvPr id="38919" name="Text Box 18"/>
          <p:cNvSpPr txBox="1">
            <a:spLocks noChangeArrowheads="1"/>
          </p:cNvSpPr>
          <p:nvPr/>
        </p:nvSpPr>
        <p:spPr bwMode="auto">
          <a:xfrm>
            <a:off x="340552" y="1811051"/>
            <a:ext cx="4879520" cy="2698304"/>
          </a:xfrm>
          <a:prstGeom prst="rect">
            <a:avLst/>
          </a:prstGeom>
          <a:noFill/>
          <a:ln w="9525">
            <a:noFill/>
            <a:miter lim="800000"/>
            <a:headEnd/>
            <a:tailEnd/>
          </a:ln>
        </p:spPr>
        <p:txBody>
          <a:bodyPr wrap="square" lIns="183600" tIns="46800" rIns="183600" bIns="46800">
            <a:spAutoFit/>
          </a:bodyPr>
          <a:lstStyle/>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Når </a:t>
            </a:r>
            <a:r>
              <a:rPr lang="nb-NO" dirty="0">
                <a:solidFill>
                  <a:srgbClr val="000000"/>
                </a:solidFill>
                <a:latin typeface="Verdana" pitchFamily="34" charset="0"/>
                <a:ea typeface="Verdana" pitchFamily="34" charset="0"/>
                <a:cs typeface="Verdana" pitchFamily="34" charset="0"/>
              </a:rPr>
              <a:t>det kommer </a:t>
            </a:r>
            <a:r>
              <a:rPr lang="nb-NO" dirty="0" smtClean="0">
                <a:solidFill>
                  <a:srgbClr val="000000"/>
                </a:solidFill>
                <a:latin typeface="Verdana" pitchFamily="34" charset="0"/>
                <a:ea typeface="Verdana" pitchFamily="34" charset="0"/>
                <a:cs typeface="Verdana" pitchFamily="34" charset="0"/>
              </a:rPr>
              <a:t>renteendring</a:t>
            </a:r>
            <a:r>
              <a:rPr lang="nb-NO" dirty="0">
                <a:solidFill>
                  <a:srgbClr val="000000"/>
                </a:solidFill>
                <a:latin typeface="Verdana" pitchFamily="34" charset="0"/>
                <a:ea typeface="Verdana" pitchFamily="34" charset="0"/>
                <a:cs typeface="Verdana" pitchFamily="34" charset="0"/>
              </a:rPr>
              <a:t>: Velg styringsrente i rentetype,  trykk </a:t>
            </a:r>
            <a:r>
              <a:rPr lang="nb-NO" dirty="0" smtClean="0">
                <a:solidFill>
                  <a:srgbClr val="000000"/>
                </a:solidFill>
                <a:latin typeface="Verdana" pitchFamily="34" charset="0"/>
                <a:ea typeface="Verdana" pitchFamily="34" charset="0"/>
                <a:cs typeface="Verdana" pitchFamily="34" charset="0"/>
              </a:rPr>
              <a:t>’NY’, </a:t>
            </a:r>
            <a:r>
              <a:rPr lang="nb-NO" dirty="0">
                <a:solidFill>
                  <a:srgbClr val="000000"/>
                </a:solidFill>
                <a:latin typeface="Verdana" pitchFamily="34" charset="0"/>
                <a:ea typeface="Verdana" pitchFamily="34" charset="0"/>
                <a:cs typeface="Verdana" pitchFamily="34" charset="0"/>
              </a:rPr>
              <a:t>sett inn dato og ny styringsrente%. Kravet har i tillegg angitt 7 % slik at total rentesats blir riktig. </a:t>
            </a:r>
          </a:p>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Det </a:t>
            </a:r>
            <a:r>
              <a:rPr lang="nb-NO" dirty="0">
                <a:solidFill>
                  <a:srgbClr val="000000"/>
                </a:solidFill>
                <a:latin typeface="Verdana" pitchFamily="34" charset="0"/>
                <a:ea typeface="Verdana" pitchFamily="34" charset="0"/>
                <a:cs typeface="Verdana" pitchFamily="34" charset="0"/>
              </a:rPr>
              <a:t>er også mulig å definere egne rentetabeller</a:t>
            </a:r>
            <a:r>
              <a:rPr lang="nb-NO" dirty="0" smtClean="0">
                <a:solidFill>
                  <a:srgbClr val="000000"/>
                </a:solidFill>
                <a:latin typeface="Verdana" pitchFamily="34" charset="0"/>
                <a:ea typeface="Verdana" pitchFamily="34" charset="0"/>
                <a:cs typeface="Verdana" pitchFamily="34" charset="0"/>
              </a:rPr>
              <a:t>.</a:t>
            </a:r>
          </a:p>
          <a:p>
            <a:pPr>
              <a:spcBef>
                <a:spcPct val="20000"/>
              </a:spcBef>
              <a:buClr>
                <a:srgbClr val="009900"/>
              </a:buClr>
              <a:buSzPct val="112000"/>
            </a:pPr>
            <a:endParaRPr lang="nb-NO" dirty="0">
              <a:solidFill>
                <a:srgbClr val="000000"/>
              </a:solidFill>
              <a:latin typeface="Verdana" pitchFamily="34" charset="0"/>
              <a:ea typeface="Verdana" pitchFamily="34" charset="0"/>
              <a:cs typeface="Verdana" pitchFamily="34" charset="0"/>
            </a:endParaRP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188" y="2420888"/>
            <a:ext cx="35433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0023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Agenda for dagen</a:t>
            </a:r>
            <a:endParaRPr lang="nb-NO" dirty="0"/>
          </a:p>
        </p:txBody>
      </p:sp>
      <p:sp>
        <p:nvSpPr>
          <p:cNvPr id="6" name="Plassholder for innhold 5"/>
          <p:cNvSpPr>
            <a:spLocks noGrp="1"/>
          </p:cNvSpPr>
          <p:nvPr>
            <p:ph sz="half" idx="1"/>
          </p:nvPr>
        </p:nvSpPr>
        <p:spPr>
          <a:xfrm>
            <a:off x="611560" y="1600200"/>
            <a:ext cx="7344816" cy="4525963"/>
          </a:xfrm>
        </p:spPr>
        <p:txBody>
          <a:bodyPr>
            <a:normAutofit/>
          </a:bodyPr>
          <a:lstStyle/>
          <a:p>
            <a:pPr>
              <a:buClr>
                <a:srgbClr val="009900"/>
              </a:buClr>
              <a:defRPr/>
            </a:pPr>
            <a:r>
              <a:rPr lang="nb-NO" sz="1800" dirty="0"/>
              <a:t>Aktiviteter  - side </a:t>
            </a:r>
            <a:r>
              <a:rPr lang="nb-NO" sz="1800" dirty="0" smtClean="0"/>
              <a:t>21 </a:t>
            </a:r>
            <a:r>
              <a:rPr lang="nb-NO" sz="1800" dirty="0"/>
              <a:t>til </a:t>
            </a:r>
            <a:r>
              <a:rPr lang="nb-NO" sz="1800" dirty="0" smtClean="0"/>
              <a:t>29</a:t>
            </a:r>
            <a:endParaRPr lang="nb-NO" sz="1800" dirty="0"/>
          </a:p>
          <a:p>
            <a:pPr>
              <a:buClr>
                <a:srgbClr val="009900"/>
              </a:buClr>
              <a:defRPr/>
            </a:pPr>
            <a:r>
              <a:rPr lang="nb-NO" sz="1800" dirty="0"/>
              <a:t>Arbeidsflyt – side </a:t>
            </a:r>
            <a:r>
              <a:rPr lang="nb-NO" sz="1800" dirty="0" smtClean="0"/>
              <a:t>30 </a:t>
            </a:r>
            <a:r>
              <a:rPr lang="nb-NO" sz="1800" dirty="0"/>
              <a:t>til </a:t>
            </a:r>
            <a:r>
              <a:rPr lang="nb-NO" sz="1800" dirty="0" smtClean="0"/>
              <a:t>33</a:t>
            </a:r>
            <a:endParaRPr lang="nb-NO" sz="1800" dirty="0"/>
          </a:p>
          <a:p>
            <a:pPr>
              <a:buClr>
                <a:srgbClr val="009900"/>
              </a:buClr>
              <a:defRPr/>
            </a:pPr>
            <a:r>
              <a:rPr lang="nb-NO" sz="1800" dirty="0"/>
              <a:t>Arbeidsflyt valg – side </a:t>
            </a:r>
            <a:r>
              <a:rPr lang="nb-NO" sz="1800" dirty="0" smtClean="0"/>
              <a:t>34</a:t>
            </a:r>
            <a:endParaRPr lang="nb-NO" sz="1800" dirty="0"/>
          </a:p>
          <a:p>
            <a:pPr>
              <a:buClr>
                <a:srgbClr val="009900"/>
              </a:buClr>
              <a:defRPr/>
            </a:pPr>
            <a:r>
              <a:rPr lang="nb-NO" sz="1800" dirty="0"/>
              <a:t>Tvistekoder – side </a:t>
            </a:r>
            <a:r>
              <a:rPr lang="nb-NO" sz="1800" dirty="0" smtClean="0"/>
              <a:t>35</a:t>
            </a:r>
            <a:endParaRPr lang="nb-NO" sz="1800" dirty="0"/>
          </a:p>
          <a:p>
            <a:pPr>
              <a:buClr>
                <a:srgbClr val="009900"/>
              </a:buClr>
              <a:defRPr/>
            </a:pPr>
            <a:r>
              <a:rPr lang="nb-NO" sz="1800" dirty="0"/>
              <a:t>Valuta/Land/Språk – side </a:t>
            </a:r>
            <a:r>
              <a:rPr lang="nb-NO" sz="1800" dirty="0" smtClean="0"/>
              <a:t>36 </a:t>
            </a:r>
            <a:r>
              <a:rPr lang="nb-NO" sz="1800" dirty="0"/>
              <a:t>til </a:t>
            </a:r>
            <a:r>
              <a:rPr lang="nb-NO" sz="1800" dirty="0" smtClean="0"/>
              <a:t>38</a:t>
            </a:r>
            <a:endParaRPr lang="nb-NO" sz="1800" dirty="0"/>
          </a:p>
          <a:p>
            <a:pPr>
              <a:buClr>
                <a:srgbClr val="009900"/>
              </a:buClr>
              <a:defRPr/>
            </a:pPr>
            <a:r>
              <a:rPr lang="nb-NO" sz="1800" dirty="0"/>
              <a:t>Rentetyper  - side </a:t>
            </a:r>
            <a:r>
              <a:rPr lang="nb-NO" sz="1800" dirty="0" smtClean="0"/>
              <a:t>39</a:t>
            </a:r>
            <a:endParaRPr lang="nb-NO" sz="1800" dirty="0"/>
          </a:p>
          <a:p>
            <a:pPr>
              <a:buClr>
                <a:srgbClr val="009900"/>
              </a:buClr>
              <a:defRPr/>
            </a:pPr>
            <a:r>
              <a:rPr lang="nb-NO" sz="1800" dirty="0"/>
              <a:t>Debitor rolle – side </a:t>
            </a:r>
            <a:r>
              <a:rPr lang="nb-NO" sz="1800" dirty="0" smtClean="0"/>
              <a:t>40</a:t>
            </a:r>
            <a:endParaRPr lang="nb-NO" sz="1800" dirty="0"/>
          </a:p>
          <a:p>
            <a:pPr>
              <a:buClr>
                <a:srgbClr val="009900"/>
              </a:buClr>
              <a:defRPr/>
            </a:pPr>
            <a:r>
              <a:rPr lang="nb-NO" sz="1800" dirty="0"/>
              <a:t>Kontoplan – side </a:t>
            </a:r>
            <a:r>
              <a:rPr lang="nb-NO" sz="1800" dirty="0" smtClean="0"/>
              <a:t>41 </a:t>
            </a:r>
            <a:r>
              <a:rPr lang="nb-NO" sz="1800" dirty="0"/>
              <a:t>til </a:t>
            </a:r>
            <a:r>
              <a:rPr lang="nb-NO" sz="1800" dirty="0" smtClean="0"/>
              <a:t>42</a:t>
            </a:r>
            <a:endParaRPr lang="nb-NO" sz="1800" dirty="0"/>
          </a:p>
          <a:p>
            <a:pPr>
              <a:buClr>
                <a:srgbClr val="009900"/>
              </a:buClr>
              <a:defRPr/>
            </a:pPr>
            <a:r>
              <a:rPr lang="nb-NO" sz="1800" dirty="0"/>
              <a:t>Innkurv – side </a:t>
            </a:r>
            <a:r>
              <a:rPr lang="nb-NO" sz="1800" dirty="0" smtClean="0"/>
              <a:t>43 til 45</a:t>
            </a:r>
            <a:endParaRPr lang="nb-NO" sz="1800" dirty="0"/>
          </a:p>
          <a:p>
            <a:pPr>
              <a:buClr>
                <a:srgbClr val="009900"/>
              </a:buClr>
              <a:defRPr/>
            </a:pPr>
            <a:r>
              <a:rPr lang="nb-NO" sz="1800" dirty="0"/>
              <a:t>Kreditor – side </a:t>
            </a:r>
            <a:r>
              <a:rPr lang="nb-NO" sz="1800" dirty="0" smtClean="0"/>
              <a:t>46 </a:t>
            </a:r>
            <a:r>
              <a:rPr lang="nb-NO" sz="1800" dirty="0"/>
              <a:t>til </a:t>
            </a:r>
            <a:r>
              <a:rPr lang="nb-NO" sz="1800" dirty="0" smtClean="0"/>
              <a:t>47</a:t>
            </a:r>
            <a:endParaRPr lang="nb-NO" sz="1800" dirty="0"/>
          </a:p>
          <a:p>
            <a:pPr>
              <a:buClr>
                <a:srgbClr val="009900"/>
              </a:buClr>
              <a:defRPr/>
            </a:pPr>
            <a:r>
              <a:rPr lang="nb-NO" sz="1800" dirty="0"/>
              <a:t>Batch-jobber – side </a:t>
            </a:r>
            <a:r>
              <a:rPr lang="nb-NO" sz="1800" dirty="0" smtClean="0"/>
              <a:t>48</a:t>
            </a:r>
            <a:endParaRPr lang="nb-NO" sz="1800" dirty="0"/>
          </a:p>
        </p:txBody>
      </p:sp>
      <p:sp>
        <p:nvSpPr>
          <p:cNvPr id="7"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65012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39939"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39940"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39941" name="Text Box 6"/>
          <p:cNvSpPr txBox="1">
            <a:spLocks noChangeArrowheads="1"/>
          </p:cNvSpPr>
          <p:nvPr/>
        </p:nvSpPr>
        <p:spPr bwMode="auto">
          <a:xfrm flipV="1">
            <a:off x="762000" y="5715000"/>
            <a:ext cx="7561263" cy="579438"/>
          </a:xfrm>
          <a:prstGeom prst="rect">
            <a:avLst/>
          </a:prstGeom>
          <a:noFill/>
          <a:ln w="9525">
            <a:noFill/>
            <a:miter lim="800000"/>
            <a:headEnd/>
            <a:tailEnd/>
          </a:ln>
        </p:spPr>
        <p:txBody>
          <a:bodyPr rot="10800000">
            <a:spAutoFit/>
          </a:bodyPr>
          <a:lstStyle/>
          <a:p>
            <a:pPr>
              <a:spcBef>
                <a:spcPct val="0"/>
              </a:spcBef>
            </a:pPr>
            <a:endParaRPr kumimoji="0" lang="nb-NO" sz="3200">
              <a:solidFill>
                <a:schemeClr val="bg2"/>
              </a:solidFill>
            </a:endParaRPr>
          </a:p>
        </p:txBody>
      </p:sp>
      <p:sp>
        <p:nvSpPr>
          <p:cNvPr id="631815" name="Text Box 7"/>
          <p:cNvSpPr txBox="1">
            <a:spLocks noChangeArrowheads="1"/>
          </p:cNvSpPr>
          <p:nvPr/>
        </p:nvSpPr>
        <p:spPr bwMode="auto">
          <a:xfrm>
            <a:off x="323528" y="753811"/>
            <a:ext cx="60483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Debitors rolle</a:t>
            </a:r>
          </a:p>
        </p:txBody>
      </p:sp>
      <p:sp>
        <p:nvSpPr>
          <p:cNvPr id="39943" name="Text Box 8"/>
          <p:cNvSpPr txBox="1">
            <a:spLocks noChangeArrowheads="1"/>
          </p:cNvSpPr>
          <p:nvPr/>
        </p:nvSpPr>
        <p:spPr bwMode="auto">
          <a:xfrm>
            <a:off x="467544" y="1724058"/>
            <a:ext cx="3960440" cy="2569038"/>
          </a:xfrm>
          <a:prstGeom prst="rect">
            <a:avLst/>
          </a:prstGeom>
          <a:noFill/>
          <a:ln w="9525">
            <a:noFill/>
            <a:miter lim="800000"/>
            <a:headEnd/>
            <a:tailEnd/>
          </a:ln>
        </p:spPr>
        <p:txBody>
          <a:bodyPr wrap="square" lIns="183600" tIns="46800" rIns="183600" bIns="46800">
            <a:spAutoFit/>
          </a:bodyPr>
          <a:lstStyle/>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Man </a:t>
            </a:r>
            <a:r>
              <a:rPr lang="nb-NO" dirty="0">
                <a:solidFill>
                  <a:srgbClr val="000000"/>
                </a:solidFill>
                <a:latin typeface="Verdana" pitchFamily="34" charset="0"/>
                <a:ea typeface="Verdana" pitchFamily="34" charset="0"/>
                <a:cs typeface="Verdana" pitchFamily="34" charset="0"/>
              </a:rPr>
              <a:t>kan definere egne debitorroller.</a:t>
            </a:r>
          </a:p>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Debitors </a:t>
            </a:r>
            <a:r>
              <a:rPr lang="nb-NO" dirty="0">
                <a:solidFill>
                  <a:srgbClr val="000000"/>
                </a:solidFill>
                <a:latin typeface="Verdana" pitchFamily="34" charset="0"/>
                <a:ea typeface="Verdana" pitchFamily="34" charset="0"/>
                <a:cs typeface="Verdana" pitchFamily="34" charset="0"/>
              </a:rPr>
              <a:t>rolle kan settes på saksnivå</a:t>
            </a:r>
          </a:p>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Det </a:t>
            </a:r>
            <a:r>
              <a:rPr lang="nb-NO" dirty="0">
                <a:solidFill>
                  <a:srgbClr val="000000"/>
                </a:solidFill>
                <a:latin typeface="Verdana" pitchFamily="34" charset="0"/>
                <a:ea typeface="Verdana" pitchFamily="34" charset="0"/>
                <a:cs typeface="Verdana" pitchFamily="34" charset="0"/>
              </a:rPr>
              <a:t>finnes også flettefelt for dette</a:t>
            </a:r>
          </a:p>
          <a:p>
            <a:pPr marL="342900" indent="-342900">
              <a:spcBef>
                <a:spcPct val="20000"/>
              </a:spcBef>
              <a:buClr>
                <a:srgbClr val="009900"/>
              </a:buClr>
              <a:buSzPct val="112000"/>
              <a:buFont typeface="Wingdings" pitchFamily="2" charset="2"/>
              <a:buChar char="§"/>
            </a:pPr>
            <a:r>
              <a:rPr lang="nb-NO" dirty="0" smtClean="0">
                <a:solidFill>
                  <a:srgbClr val="000000"/>
                </a:solidFill>
                <a:latin typeface="Verdana" pitchFamily="34" charset="0"/>
                <a:ea typeface="Verdana" pitchFamily="34" charset="0"/>
                <a:cs typeface="Verdana" pitchFamily="34" charset="0"/>
              </a:rPr>
              <a:t>Debitor </a:t>
            </a:r>
            <a:r>
              <a:rPr lang="nb-NO" dirty="0">
                <a:solidFill>
                  <a:srgbClr val="000000"/>
                </a:solidFill>
                <a:latin typeface="Verdana" pitchFamily="34" charset="0"/>
                <a:ea typeface="Verdana" pitchFamily="34" charset="0"/>
                <a:cs typeface="Verdana" pitchFamily="34" charset="0"/>
              </a:rPr>
              <a:t>kan ha forskjellige roller i databasen </a:t>
            </a:r>
          </a:p>
        </p:txBody>
      </p:sp>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823" y="2029569"/>
            <a:ext cx="38576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87944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40963" name="Rectangle 5"/>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40964" name="Rectangle 6"/>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514060" name="Text Box 12"/>
          <p:cNvSpPr txBox="1">
            <a:spLocks noChangeArrowheads="1"/>
          </p:cNvSpPr>
          <p:nvPr/>
        </p:nvSpPr>
        <p:spPr bwMode="auto">
          <a:xfrm>
            <a:off x="395536" y="681803"/>
            <a:ext cx="62642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Kontoplan</a:t>
            </a:r>
          </a:p>
        </p:txBody>
      </p:sp>
      <p:sp>
        <p:nvSpPr>
          <p:cNvPr id="40966" name="Rectangle 13"/>
          <p:cNvSpPr>
            <a:spLocks noGrp="1" noChangeArrowheads="1"/>
          </p:cNvSpPr>
          <p:nvPr>
            <p:ph idx="1"/>
          </p:nvPr>
        </p:nvSpPr>
        <p:spPr>
          <a:xfrm>
            <a:off x="611560" y="1698401"/>
            <a:ext cx="7632848" cy="4106863"/>
          </a:xfrm>
        </p:spPr>
        <p:txBody>
          <a:bodyPr>
            <a:normAutofit/>
          </a:bodyPr>
          <a:lstStyle/>
          <a:p>
            <a:pPr eaLnBrk="1" hangingPunct="1">
              <a:lnSpc>
                <a:spcPct val="70000"/>
              </a:lnSpc>
              <a:buClr>
                <a:srgbClr val="009900"/>
              </a:buClr>
              <a:buNone/>
            </a:pPr>
            <a:r>
              <a:rPr lang="da-DK" sz="1800" b="1" dirty="0" smtClean="0">
                <a:solidFill>
                  <a:srgbClr val="000000"/>
                </a:solidFill>
                <a:cs typeface="Arial" charset="0"/>
              </a:rPr>
              <a:t>Regnskap/kontoplan</a:t>
            </a:r>
          </a:p>
          <a:p>
            <a:pPr eaLnBrk="1" hangingPunct="1">
              <a:lnSpc>
                <a:spcPct val="70000"/>
              </a:lnSpc>
              <a:buClr>
                <a:srgbClr val="009900"/>
              </a:buClr>
              <a:buNone/>
            </a:pPr>
            <a:endParaRPr lang="da-DK" sz="1800" b="1" dirty="0" smtClean="0">
              <a:solidFill>
                <a:srgbClr val="000000"/>
              </a:solidFill>
              <a:cs typeface="Arial" charset="0"/>
            </a:endParaRPr>
          </a:p>
          <a:p>
            <a:pPr eaLnBrk="1" hangingPunct="1">
              <a:lnSpc>
                <a:spcPct val="70000"/>
              </a:lnSpc>
              <a:buClr>
                <a:srgbClr val="009900"/>
              </a:buClr>
            </a:pPr>
            <a:r>
              <a:rPr lang="da-DK" sz="1800" dirty="0" smtClean="0">
                <a:solidFill>
                  <a:srgbClr val="000000"/>
                </a:solidFill>
                <a:cs typeface="Arial" charset="0"/>
              </a:rPr>
              <a:t>Her defineres kontoplanen som skal gjenspeile kontoplanen i Agresso/Visma</a:t>
            </a:r>
          </a:p>
          <a:p>
            <a:pPr eaLnBrk="1" hangingPunct="1">
              <a:lnSpc>
                <a:spcPct val="70000"/>
              </a:lnSpc>
              <a:buClr>
                <a:srgbClr val="009900"/>
              </a:buClr>
            </a:pPr>
            <a:r>
              <a:rPr lang="da-DK" sz="1800" dirty="0" smtClean="0">
                <a:solidFill>
                  <a:srgbClr val="000000"/>
                </a:solidFill>
                <a:cs typeface="Arial" charset="0"/>
              </a:rPr>
              <a:t>Konto (art), ansvar og tjeneste</a:t>
            </a:r>
          </a:p>
          <a:p>
            <a:pPr eaLnBrk="1" hangingPunct="1">
              <a:lnSpc>
                <a:spcPct val="70000"/>
              </a:lnSpc>
              <a:buClr>
                <a:srgbClr val="009900"/>
              </a:buClr>
            </a:pPr>
            <a:endParaRPr lang="da-DK" sz="1600" b="1" dirty="0" smtClean="0">
              <a:solidFill>
                <a:srgbClr val="000000"/>
              </a:solidFill>
              <a:cs typeface="Arial" charset="0"/>
            </a:endParaRPr>
          </a:p>
        </p:txBody>
      </p:sp>
      <p:sp>
        <p:nvSpPr>
          <p:cNvPr id="8"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40716"/>
            <a:ext cx="66294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14040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41987"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41988"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41989" name="Text Box 6"/>
          <p:cNvSpPr txBox="1">
            <a:spLocks noChangeArrowheads="1"/>
          </p:cNvSpPr>
          <p:nvPr/>
        </p:nvSpPr>
        <p:spPr bwMode="auto">
          <a:xfrm flipV="1">
            <a:off x="762000" y="5715000"/>
            <a:ext cx="7561263" cy="579438"/>
          </a:xfrm>
          <a:prstGeom prst="rect">
            <a:avLst/>
          </a:prstGeom>
          <a:noFill/>
          <a:ln w="9525">
            <a:noFill/>
            <a:miter lim="800000"/>
            <a:headEnd/>
            <a:tailEnd/>
          </a:ln>
        </p:spPr>
        <p:txBody>
          <a:bodyPr rot="10800000">
            <a:spAutoFit/>
          </a:bodyPr>
          <a:lstStyle/>
          <a:p>
            <a:pPr>
              <a:spcBef>
                <a:spcPct val="0"/>
              </a:spcBef>
            </a:pPr>
            <a:endParaRPr kumimoji="0" lang="nb-NO" sz="3200">
              <a:solidFill>
                <a:schemeClr val="bg2"/>
              </a:solidFill>
            </a:endParaRPr>
          </a:p>
        </p:txBody>
      </p:sp>
      <p:sp>
        <p:nvSpPr>
          <p:cNvPr id="635911" name="Text Box 7"/>
          <p:cNvSpPr txBox="1">
            <a:spLocks noChangeArrowheads="1"/>
          </p:cNvSpPr>
          <p:nvPr/>
        </p:nvSpPr>
        <p:spPr bwMode="auto">
          <a:xfrm>
            <a:off x="251520" y="681803"/>
            <a:ext cx="60483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Kontoplan</a:t>
            </a:r>
          </a:p>
        </p:txBody>
      </p:sp>
      <p:sp>
        <p:nvSpPr>
          <p:cNvPr id="41991" name="Text Box 8"/>
          <p:cNvSpPr txBox="1">
            <a:spLocks noChangeArrowheads="1"/>
          </p:cNvSpPr>
          <p:nvPr/>
        </p:nvSpPr>
        <p:spPr bwMode="auto">
          <a:xfrm>
            <a:off x="395536" y="1842291"/>
            <a:ext cx="3384376" cy="3196902"/>
          </a:xfrm>
          <a:prstGeom prst="rect">
            <a:avLst/>
          </a:prstGeom>
          <a:noFill/>
          <a:ln w="9525">
            <a:noFill/>
            <a:miter lim="800000"/>
            <a:headEnd/>
            <a:tailEnd/>
          </a:ln>
        </p:spPr>
        <p:txBody>
          <a:bodyPr wrap="square" lIns="183600" tIns="46800" rIns="183600" bIns="46800">
            <a:spAutoFit/>
          </a:bodyPr>
          <a:lstStyle/>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Man </a:t>
            </a:r>
            <a:r>
              <a:rPr lang="nb-NO" sz="1600" dirty="0">
                <a:solidFill>
                  <a:srgbClr val="000000"/>
                </a:solidFill>
                <a:latin typeface="Verdana" pitchFamily="34" charset="0"/>
                <a:ea typeface="Verdana" pitchFamily="34" charset="0"/>
                <a:cs typeface="Arial" charset="0"/>
              </a:rPr>
              <a:t>må registrere hele kontoplanen i Procasso</a:t>
            </a:r>
          </a:p>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Denne </a:t>
            </a:r>
            <a:r>
              <a:rPr lang="nb-NO" sz="1600" dirty="0">
                <a:solidFill>
                  <a:srgbClr val="000000"/>
                </a:solidFill>
                <a:latin typeface="Verdana" pitchFamily="34" charset="0"/>
                <a:ea typeface="Verdana" pitchFamily="34" charset="0"/>
                <a:cs typeface="Arial" charset="0"/>
              </a:rPr>
              <a:t>brukes ved eksport til </a:t>
            </a:r>
            <a:r>
              <a:rPr lang="nb-NO" sz="1600" dirty="0" smtClean="0">
                <a:solidFill>
                  <a:srgbClr val="000000"/>
                </a:solidFill>
                <a:latin typeface="Verdana" pitchFamily="34" charset="0"/>
                <a:ea typeface="Verdana" pitchFamily="34" charset="0"/>
                <a:cs typeface="Arial" charset="0"/>
              </a:rPr>
              <a:t>Visma </a:t>
            </a:r>
            <a:r>
              <a:rPr lang="nb-NO" sz="1600" dirty="0" err="1" smtClean="0">
                <a:solidFill>
                  <a:srgbClr val="000000"/>
                </a:solidFill>
                <a:latin typeface="Verdana" pitchFamily="34" charset="0"/>
                <a:ea typeface="Verdana" pitchFamily="34" charset="0"/>
                <a:cs typeface="Arial" charset="0"/>
              </a:rPr>
              <a:t>Unique</a:t>
            </a:r>
            <a:r>
              <a:rPr lang="nb-NO" sz="1600" dirty="0" smtClean="0">
                <a:solidFill>
                  <a:srgbClr val="000000"/>
                </a:solidFill>
                <a:latin typeface="Verdana" pitchFamily="34" charset="0"/>
                <a:ea typeface="Verdana" pitchFamily="34" charset="0"/>
                <a:cs typeface="Arial" charset="0"/>
              </a:rPr>
              <a:t> </a:t>
            </a:r>
            <a:r>
              <a:rPr lang="nb-NO" sz="1600" dirty="0">
                <a:solidFill>
                  <a:srgbClr val="000000"/>
                </a:solidFill>
                <a:latin typeface="Verdana" pitchFamily="34" charset="0"/>
                <a:ea typeface="Verdana" pitchFamily="34" charset="0"/>
                <a:cs typeface="Arial" charset="0"/>
              </a:rPr>
              <a:t>eller Agresso</a:t>
            </a:r>
          </a:p>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De </a:t>
            </a:r>
            <a:r>
              <a:rPr lang="nb-NO" sz="1600" dirty="0">
                <a:solidFill>
                  <a:srgbClr val="000000"/>
                </a:solidFill>
                <a:latin typeface="Verdana" pitchFamily="34" charset="0"/>
                <a:ea typeface="Verdana" pitchFamily="34" charset="0"/>
                <a:cs typeface="Arial" charset="0"/>
              </a:rPr>
              <a:t>kontoene som skal registreres er de kontoene som brukes på aktivitetene i </a:t>
            </a:r>
            <a:r>
              <a:rPr lang="nb-NO" sz="1600" dirty="0" smtClean="0">
                <a:solidFill>
                  <a:srgbClr val="000000"/>
                </a:solidFill>
                <a:latin typeface="Verdana" pitchFamily="34" charset="0"/>
                <a:ea typeface="Verdana" pitchFamily="34" charset="0"/>
                <a:cs typeface="Arial" charset="0"/>
              </a:rPr>
              <a:t>Procasso</a:t>
            </a:r>
          </a:p>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Her vist med oppsett for betalingskoden 301 etter anordningsprinsippet</a:t>
            </a:r>
            <a:endParaRPr lang="nb-NO" sz="1600" dirty="0">
              <a:solidFill>
                <a:srgbClr val="000000"/>
              </a:solidFill>
              <a:latin typeface="Verdana" pitchFamily="34" charset="0"/>
              <a:ea typeface="Verdana" pitchFamily="34" charset="0"/>
              <a:cs typeface="Arial" charset="0"/>
            </a:endParaRPr>
          </a:p>
        </p:txBody>
      </p:sp>
      <p:sp>
        <p:nvSpPr>
          <p:cNvPr id="11"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378" y="1661650"/>
            <a:ext cx="4962109" cy="234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378" y="3932238"/>
            <a:ext cx="4962110" cy="251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82686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43011"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43012"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43013" name="Text Box 6"/>
          <p:cNvSpPr txBox="1">
            <a:spLocks noChangeArrowheads="1"/>
          </p:cNvSpPr>
          <p:nvPr/>
        </p:nvSpPr>
        <p:spPr bwMode="auto">
          <a:xfrm flipV="1">
            <a:off x="762000" y="5715000"/>
            <a:ext cx="7561263" cy="579438"/>
          </a:xfrm>
          <a:prstGeom prst="rect">
            <a:avLst/>
          </a:prstGeom>
          <a:noFill/>
          <a:ln w="9525">
            <a:noFill/>
            <a:miter lim="800000"/>
            <a:headEnd/>
            <a:tailEnd/>
          </a:ln>
        </p:spPr>
        <p:txBody>
          <a:bodyPr rot="10800000">
            <a:spAutoFit/>
          </a:bodyPr>
          <a:lstStyle/>
          <a:p>
            <a:pPr>
              <a:spcBef>
                <a:spcPct val="0"/>
              </a:spcBef>
            </a:pPr>
            <a:endParaRPr kumimoji="0" lang="nb-NO" sz="3200">
              <a:solidFill>
                <a:schemeClr val="bg2"/>
              </a:solidFill>
            </a:endParaRPr>
          </a:p>
        </p:txBody>
      </p:sp>
      <p:sp>
        <p:nvSpPr>
          <p:cNvPr id="637959" name="Text Box 7"/>
          <p:cNvSpPr txBox="1">
            <a:spLocks noChangeArrowheads="1"/>
          </p:cNvSpPr>
          <p:nvPr/>
        </p:nvSpPr>
        <p:spPr bwMode="auto">
          <a:xfrm>
            <a:off x="323528" y="692696"/>
            <a:ext cx="60483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Oppsett innkurv</a:t>
            </a:r>
          </a:p>
        </p:txBody>
      </p:sp>
      <p:sp>
        <p:nvSpPr>
          <p:cNvPr id="43015" name="Text Box 8"/>
          <p:cNvSpPr txBox="1">
            <a:spLocks noChangeArrowheads="1"/>
          </p:cNvSpPr>
          <p:nvPr/>
        </p:nvSpPr>
        <p:spPr bwMode="auto">
          <a:xfrm>
            <a:off x="467544" y="1772816"/>
            <a:ext cx="7704856" cy="2359750"/>
          </a:xfrm>
          <a:prstGeom prst="rect">
            <a:avLst/>
          </a:prstGeom>
          <a:noFill/>
          <a:ln w="9525">
            <a:noFill/>
            <a:miter lim="800000"/>
            <a:headEnd/>
            <a:tailEnd/>
          </a:ln>
        </p:spPr>
        <p:txBody>
          <a:bodyPr wrap="square" lIns="183600" tIns="46800" rIns="183600" bIns="46800">
            <a:spAutoFit/>
          </a:bodyPr>
          <a:lstStyle/>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Alle </a:t>
            </a:r>
            <a:r>
              <a:rPr lang="nb-NO" sz="1600" dirty="0">
                <a:solidFill>
                  <a:srgbClr val="000000"/>
                </a:solidFill>
                <a:latin typeface="Verdana" pitchFamily="34" charset="0"/>
                <a:ea typeface="Verdana" pitchFamily="34" charset="0"/>
                <a:cs typeface="Arial" charset="0"/>
              </a:rPr>
              <a:t>brukerne må få tilgang til de forskjellige mappene, dette gjøres i </a:t>
            </a:r>
            <a:r>
              <a:rPr lang="nb-NO" sz="1600" dirty="0" smtClean="0">
                <a:solidFill>
                  <a:srgbClr val="000000"/>
                </a:solidFill>
                <a:latin typeface="Verdana" pitchFamily="34" charset="0"/>
                <a:ea typeface="Verdana" pitchFamily="34" charset="0"/>
                <a:cs typeface="Arial" charset="0"/>
              </a:rPr>
              <a:t>Innstillinger\teamadministrasjonen</a:t>
            </a:r>
            <a:endParaRPr lang="nb-NO" sz="1600" dirty="0">
              <a:solidFill>
                <a:srgbClr val="000000"/>
              </a:solidFill>
              <a:latin typeface="Verdana" pitchFamily="34" charset="0"/>
              <a:ea typeface="Verdana" pitchFamily="34" charset="0"/>
              <a:cs typeface="Arial" charset="0"/>
            </a:endParaRPr>
          </a:p>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Under </a:t>
            </a:r>
            <a:r>
              <a:rPr lang="nb-NO" sz="1600" dirty="0">
                <a:solidFill>
                  <a:srgbClr val="000000"/>
                </a:solidFill>
                <a:latin typeface="Verdana" pitchFamily="34" charset="0"/>
                <a:ea typeface="Verdana" pitchFamily="34" charset="0"/>
                <a:cs typeface="Arial" charset="0"/>
              </a:rPr>
              <a:t>teamadministrasjon defineres også hvilke mapper man skal ha i innkurven. </a:t>
            </a:r>
          </a:p>
          <a:p>
            <a:pPr marL="342900" indent="-342900">
              <a:spcBef>
                <a:spcPct val="20000"/>
              </a:spcBef>
              <a:buClr>
                <a:srgbClr val="009900"/>
              </a:buClr>
              <a:buSzPct val="112000"/>
              <a:buFont typeface="Wingdings" pitchFamily="2" charset="2"/>
              <a:buChar char="§"/>
            </a:pPr>
            <a:r>
              <a:rPr lang="nb-NO" sz="1600" dirty="0">
                <a:solidFill>
                  <a:srgbClr val="000000"/>
                </a:solidFill>
                <a:latin typeface="Verdana" pitchFamily="34" charset="0"/>
                <a:ea typeface="Verdana" pitchFamily="34" charset="0"/>
                <a:cs typeface="Arial" charset="0"/>
              </a:rPr>
              <a:t>Mappene i innkurven vil  som regel få tilhørende M koder i aktivitetsregisteret. Disse M kodene benyttes ofte som siste steg i arbeidsflytene.</a:t>
            </a:r>
          </a:p>
          <a:p>
            <a:pPr marL="342900" indent="-342900">
              <a:spcBef>
                <a:spcPct val="20000"/>
              </a:spcBef>
              <a:buClr>
                <a:srgbClr val="009900"/>
              </a:buClr>
              <a:buSzPct val="112000"/>
            </a:pPr>
            <a:endParaRPr lang="nb-NO" sz="2400" dirty="0">
              <a:solidFill>
                <a:srgbClr val="000000"/>
              </a:solidFill>
            </a:endParaRPr>
          </a:p>
        </p:txBody>
      </p:sp>
      <p:pic>
        <p:nvPicPr>
          <p:cNvPr id="43017" name="Picture 12" descr="SPN uten tekst"/>
          <p:cNvPicPr>
            <a:picLocks noChangeAspect="1" noChangeArrowheads="1"/>
          </p:cNvPicPr>
          <p:nvPr/>
        </p:nvPicPr>
        <p:blipFill>
          <a:blip r:embed="rId3" cstate="print"/>
          <a:srcRect/>
          <a:stretch>
            <a:fillRect/>
          </a:stretch>
        </p:blipFill>
        <p:spPr bwMode="auto">
          <a:xfrm>
            <a:off x="7272338" y="5913438"/>
            <a:ext cx="1371600" cy="436562"/>
          </a:xfrm>
          <a:prstGeom prst="rect">
            <a:avLst/>
          </a:prstGeom>
          <a:noFill/>
          <a:ln w="9525">
            <a:noFill/>
            <a:miter lim="800000"/>
            <a:headEnd/>
            <a:tailEnd/>
          </a:ln>
        </p:spPr>
      </p:pic>
      <p:pic>
        <p:nvPicPr>
          <p:cNvPr id="43018" name="Picture 13"/>
          <p:cNvPicPr>
            <a:picLocks noChangeAspect="1" noChangeArrowheads="1"/>
          </p:cNvPicPr>
          <p:nvPr/>
        </p:nvPicPr>
        <p:blipFill>
          <a:blip r:embed="rId4" cstate="print"/>
          <a:srcRect r="28960" b="22134"/>
          <a:stretch>
            <a:fillRect/>
          </a:stretch>
        </p:blipFill>
        <p:spPr bwMode="auto">
          <a:xfrm>
            <a:off x="5437229" y="4077072"/>
            <a:ext cx="3527259" cy="2592288"/>
          </a:xfrm>
          <a:prstGeom prst="rect">
            <a:avLst/>
          </a:prstGeom>
          <a:noFill/>
          <a:ln w="9525">
            <a:noFill/>
            <a:miter lim="800000"/>
            <a:headEnd/>
            <a:tailEnd/>
          </a:ln>
        </p:spPr>
      </p:pic>
      <p:sp>
        <p:nvSpPr>
          <p:cNvPr id="12"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5422199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332656"/>
            <a:ext cx="8078787" cy="1143000"/>
          </a:xfrm>
        </p:spPr>
        <p:txBody>
          <a:bodyPr/>
          <a:lstStyle/>
          <a:p>
            <a:r>
              <a:rPr lang="nb-NO" dirty="0" smtClean="0"/>
              <a:t>Oppsett/administrasjon Innkurv</a:t>
            </a:r>
            <a:endParaRPr lang="nb-NO" dirty="0"/>
          </a:p>
        </p:txBody>
      </p:sp>
      <p:sp>
        <p:nvSpPr>
          <p:cNvPr id="3" name="Plassholder for tekst 2"/>
          <p:cNvSpPr>
            <a:spLocks noGrp="1"/>
          </p:cNvSpPr>
          <p:nvPr>
            <p:ph type="body" sz="half" idx="1"/>
          </p:nvPr>
        </p:nvSpPr>
        <p:spPr/>
        <p:txBody>
          <a:bodyPr>
            <a:normAutofit fontScale="62500" lnSpcReduction="20000"/>
          </a:bodyPr>
          <a:lstStyle/>
          <a:p>
            <a:pPr>
              <a:spcBef>
                <a:spcPct val="50000"/>
              </a:spcBef>
            </a:pPr>
            <a:r>
              <a:rPr lang="nb-NO" dirty="0">
                <a:solidFill>
                  <a:srgbClr val="000000"/>
                </a:solidFill>
              </a:rPr>
              <a:t>Under Teamadministrasjon (Innstillinger i innkurven) gis tilgang til mappene for brukerne, ved at de knyttes til team</a:t>
            </a:r>
          </a:p>
          <a:p>
            <a:pPr>
              <a:spcBef>
                <a:spcPct val="50000"/>
              </a:spcBef>
            </a:pPr>
            <a:r>
              <a:rPr lang="nb-NO" dirty="0">
                <a:solidFill>
                  <a:srgbClr val="000000"/>
                </a:solidFill>
              </a:rPr>
              <a:t>Brukerne må være lagt inn i Adgangskontroll og ha haket av tilganger til innkurven, for å kunne knyttes til teamet</a:t>
            </a:r>
          </a:p>
          <a:p>
            <a:pPr>
              <a:spcBef>
                <a:spcPct val="50000"/>
              </a:spcBef>
            </a:pPr>
            <a:r>
              <a:rPr lang="nb-NO" dirty="0">
                <a:solidFill>
                  <a:srgbClr val="000000"/>
                </a:solidFill>
              </a:rPr>
              <a:t>Videre definerer man hvilke mapper teamet skal ha tilgang til</a:t>
            </a:r>
          </a:p>
          <a:p>
            <a:pPr>
              <a:spcBef>
                <a:spcPct val="50000"/>
              </a:spcBef>
            </a:pPr>
            <a:r>
              <a:rPr lang="nb-NO" dirty="0">
                <a:solidFill>
                  <a:srgbClr val="000000"/>
                </a:solidFill>
              </a:rPr>
              <a:t>Man kan lage tilhørende M-koder under Aktiviteter, og knytte disse til mappene i innkurven. Disse kan benyttes i arbeidsflytene, som regel settes M-koden som siste steg i arbeidsflyten</a:t>
            </a:r>
          </a:p>
        </p:txBody>
      </p:sp>
      <p:pic>
        <p:nvPicPr>
          <p:cNvPr id="5" name="Picture 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775673" y="1916832"/>
            <a:ext cx="311680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17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078787" cy="1143000"/>
          </a:xfrm>
        </p:spPr>
        <p:txBody>
          <a:bodyPr/>
          <a:lstStyle/>
          <a:p>
            <a:r>
              <a:rPr lang="nb-NO" dirty="0" smtClean="0"/>
              <a:t>Oppsett/administrasjon Innkurv</a:t>
            </a:r>
            <a:endParaRPr lang="nb-NO" dirty="0"/>
          </a:p>
        </p:txBody>
      </p:sp>
      <p:sp>
        <p:nvSpPr>
          <p:cNvPr id="3" name="Plassholder for tekst 2"/>
          <p:cNvSpPr>
            <a:spLocks noGrp="1"/>
          </p:cNvSpPr>
          <p:nvPr>
            <p:ph type="body" sz="half" idx="1"/>
          </p:nvPr>
        </p:nvSpPr>
        <p:spPr>
          <a:xfrm>
            <a:off x="684213" y="1988840"/>
            <a:ext cx="3810000" cy="4114800"/>
          </a:xfrm>
        </p:spPr>
        <p:txBody>
          <a:bodyPr>
            <a:normAutofit fontScale="70000" lnSpcReduction="20000"/>
          </a:bodyPr>
          <a:lstStyle/>
          <a:p>
            <a:pPr>
              <a:lnSpc>
                <a:spcPct val="90000"/>
              </a:lnSpc>
              <a:spcBef>
                <a:spcPts val="600"/>
              </a:spcBef>
            </a:pPr>
            <a:r>
              <a:rPr lang="nb-NO" sz="1600" b="1" dirty="0"/>
              <a:t>Opprette/ slette team </a:t>
            </a:r>
          </a:p>
          <a:p>
            <a:pPr lvl="1">
              <a:lnSpc>
                <a:spcPct val="90000"/>
              </a:lnSpc>
              <a:spcBef>
                <a:spcPts val="600"/>
              </a:spcBef>
              <a:buClr>
                <a:srgbClr val="0083A8"/>
              </a:buClr>
              <a:buSzPct val="112000"/>
            </a:pPr>
            <a:r>
              <a:rPr lang="nb-NO" sz="1600" dirty="0" err="1"/>
              <a:t>F.eks</a:t>
            </a:r>
            <a:r>
              <a:rPr lang="nb-NO" sz="1600" dirty="0"/>
              <a:t> opprette team Saksbehandlere</a:t>
            </a:r>
          </a:p>
          <a:p>
            <a:pPr lvl="1">
              <a:lnSpc>
                <a:spcPct val="90000"/>
              </a:lnSpc>
              <a:spcBef>
                <a:spcPts val="600"/>
              </a:spcBef>
              <a:buClr>
                <a:srgbClr val="0083A8"/>
              </a:buClr>
              <a:buSzPct val="112000"/>
            </a:pPr>
            <a:r>
              <a:rPr lang="nb-NO" sz="1600" dirty="0"/>
              <a:t>Velg teamet fra </a:t>
            </a:r>
            <a:r>
              <a:rPr lang="nb-NO" sz="1600" dirty="0" err="1"/>
              <a:t>scrollmenyen</a:t>
            </a:r>
            <a:r>
              <a:rPr lang="nb-NO" sz="1600" dirty="0"/>
              <a:t>. Saksbehandlere (fra Adgangskontroll) vises til venstre under Gruppemedlemmer Tilgjengelige. For å gi teamtilgang, marker saksbehandler(e) og flytt med pil til Tilordnet til høyre. Trykk Lagre og OK</a:t>
            </a:r>
          </a:p>
          <a:p>
            <a:pPr>
              <a:lnSpc>
                <a:spcPct val="90000"/>
              </a:lnSpc>
              <a:spcBef>
                <a:spcPts val="600"/>
              </a:spcBef>
            </a:pPr>
            <a:r>
              <a:rPr lang="nb-NO" sz="1600" b="1" dirty="0"/>
              <a:t>Opprette/ slette mapper</a:t>
            </a:r>
          </a:p>
          <a:p>
            <a:pPr lvl="1">
              <a:lnSpc>
                <a:spcPct val="90000"/>
              </a:lnSpc>
              <a:spcBef>
                <a:spcPts val="600"/>
              </a:spcBef>
              <a:buClr>
                <a:srgbClr val="0083A8"/>
              </a:buClr>
              <a:buSzPct val="112000"/>
            </a:pPr>
            <a:r>
              <a:rPr lang="nb-NO" sz="1600" dirty="0"/>
              <a:t>Opprette mapper (disse blir da også tilgjengelige valg i mappeoversikten under Oppfølging i Aktiviteter, hvor kode kan gis mappetilhørighet til en av disse)</a:t>
            </a:r>
          </a:p>
          <a:p>
            <a:pPr lvl="1">
              <a:lnSpc>
                <a:spcPct val="90000"/>
              </a:lnSpc>
              <a:spcBef>
                <a:spcPts val="600"/>
              </a:spcBef>
              <a:buClr>
                <a:srgbClr val="0083A8"/>
              </a:buClr>
              <a:buSzPct val="112000"/>
            </a:pPr>
            <a:r>
              <a:rPr lang="nb-NO" sz="1600" dirty="0"/>
              <a:t>Tilgjengelige/ nyopprettede mapper vises til høyre under Mapper Tilgjengelige. For å gi teamet tilgang til mappene, marker mappe(r) og flytt med pil til Tilordnet til høyre. Trykk Lagre og OK</a:t>
            </a:r>
          </a:p>
          <a:p>
            <a:pPr lvl="1">
              <a:lnSpc>
                <a:spcPct val="90000"/>
              </a:lnSpc>
              <a:spcBef>
                <a:spcPts val="600"/>
              </a:spcBef>
              <a:buClr>
                <a:srgbClr val="0083A8"/>
              </a:buClr>
              <a:buSzPct val="112000"/>
            </a:pPr>
            <a:r>
              <a:rPr lang="nb-NO" sz="1600" dirty="0"/>
              <a:t>Saksbehandlerne vil da få opp valgte mapper i sin innkurv</a:t>
            </a:r>
          </a:p>
          <a:p>
            <a:pPr>
              <a:lnSpc>
                <a:spcPct val="90000"/>
              </a:lnSpc>
              <a:spcBef>
                <a:spcPts val="600"/>
              </a:spcBef>
            </a:pPr>
            <a:r>
              <a:rPr lang="nb-NO" sz="1600" b="1" dirty="0"/>
              <a:t>Opprette/ slette avdeling</a:t>
            </a:r>
          </a:p>
          <a:p>
            <a:pPr lvl="1">
              <a:lnSpc>
                <a:spcPct val="90000"/>
              </a:lnSpc>
              <a:spcBef>
                <a:spcPts val="600"/>
              </a:spcBef>
              <a:buClr>
                <a:srgbClr val="0083A8"/>
              </a:buClr>
              <a:buSzPct val="112000"/>
            </a:pPr>
            <a:r>
              <a:rPr lang="nb-NO" sz="1600" dirty="0"/>
              <a:t>Om man vil opprette avdeling som team skal knyttes til</a:t>
            </a:r>
          </a:p>
          <a:p>
            <a:endParaRPr lang="nb-NO" dirty="0"/>
          </a:p>
        </p:txBody>
      </p:sp>
      <p:pic>
        <p:nvPicPr>
          <p:cNvPr id="5" name="Picture 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775673" y="1981200"/>
            <a:ext cx="311680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92" y="1628800"/>
            <a:ext cx="8343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9" y="3068960"/>
            <a:ext cx="834300" cy="41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27" y="4797152"/>
            <a:ext cx="823684" cy="40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58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44035"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44036"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44037" name="Text Box 6"/>
          <p:cNvSpPr txBox="1">
            <a:spLocks noChangeArrowheads="1"/>
          </p:cNvSpPr>
          <p:nvPr/>
        </p:nvSpPr>
        <p:spPr bwMode="auto">
          <a:xfrm flipV="1">
            <a:off x="762000" y="5715000"/>
            <a:ext cx="7561263" cy="579438"/>
          </a:xfrm>
          <a:prstGeom prst="rect">
            <a:avLst/>
          </a:prstGeom>
          <a:noFill/>
          <a:ln w="9525">
            <a:noFill/>
            <a:miter lim="800000"/>
            <a:headEnd/>
            <a:tailEnd/>
          </a:ln>
        </p:spPr>
        <p:txBody>
          <a:bodyPr rot="10800000">
            <a:spAutoFit/>
          </a:bodyPr>
          <a:lstStyle/>
          <a:p>
            <a:pPr>
              <a:spcBef>
                <a:spcPct val="0"/>
              </a:spcBef>
            </a:pPr>
            <a:endParaRPr kumimoji="0" lang="nb-NO" sz="3200">
              <a:solidFill>
                <a:schemeClr val="bg2"/>
              </a:solidFill>
            </a:endParaRPr>
          </a:p>
        </p:txBody>
      </p:sp>
      <p:sp>
        <p:nvSpPr>
          <p:cNvPr id="637959" name="Text Box 7"/>
          <p:cNvSpPr txBox="1">
            <a:spLocks noChangeArrowheads="1"/>
          </p:cNvSpPr>
          <p:nvPr/>
        </p:nvSpPr>
        <p:spPr bwMode="auto">
          <a:xfrm>
            <a:off x="323528" y="753811"/>
            <a:ext cx="60483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Kreditor</a:t>
            </a:r>
          </a:p>
        </p:txBody>
      </p:sp>
      <p:sp>
        <p:nvSpPr>
          <p:cNvPr id="44039" name="Text Box 8"/>
          <p:cNvSpPr txBox="1">
            <a:spLocks noChangeArrowheads="1"/>
          </p:cNvSpPr>
          <p:nvPr/>
        </p:nvSpPr>
        <p:spPr bwMode="auto">
          <a:xfrm>
            <a:off x="467544" y="1884102"/>
            <a:ext cx="3816424" cy="2408994"/>
          </a:xfrm>
          <a:prstGeom prst="rect">
            <a:avLst/>
          </a:prstGeom>
          <a:noFill/>
          <a:ln w="9525">
            <a:noFill/>
            <a:miter lim="800000"/>
            <a:headEnd/>
            <a:tailEnd/>
          </a:ln>
        </p:spPr>
        <p:txBody>
          <a:bodyPr wrap="square" lIns="183600" tIns="46800" rIns="183600" bIns="46800">
            <a:spAutoFit/>
          </a:bodyPr>
          <a:lstStyle/>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Alle </a:t>
            </a:r>
            <a:r>
              <a:rPr lang="nb-NO" sz="1600" dirty="0">
                <a:solidFill>
                  <a:srgbClr val="000000"/>
                </a:solidFill>
                <a:latin typeface="Verdana" pitchFamily="34" charset="0"/>
                <a:ea typeface="Verdana" pitchFamily="34" charset="0"/>
                <a:cs typeface="Arial" charset="0"/>
              </a:rPr>
              <a:t>kravtyper/ reskontrotyper som skal behandles i Procasso registreres som kreditorer</a:t>
            </a:r>
          </a:p>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Det </a:t>
            </a:r>
            <a:r>
              <a:rPr lang="nb-NO" sz="1600" dirty="0">
                <a:solidFill>
                  <a:srgbClr val="000000"/>
                </a:solidFill>
                <a:latin typeface="Verdana" pitchFamily="34" charset="0"/>
                <a:ea typeface="Verdana" pitchFamily="34" charset="0"/>
                <a:cs typeface="Arial" charset="0"/>
              </a:rPr>
              <a:t>vanlige er at man angir fast saksbehandler til en kreditor</a:t>
            </a:r>
          </a:p>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I </a:t>
            </a:r>
            <a:r>
              <a:rPr lang="nb-NO" sz="1600" dirty="0">
                <a:solidFill>
                  <a:srgbClr val="000000"/>
                </a:solidFill>
                <a:latin typeface="Verdana" pitchFamily="34" charset="0"/>
                <a:ea typeface="Verdana" pitchFamily="34" charset="0"/>
                <a:cs typeface="Arial" charset="0"/>
              </a:rPr>
              <a:t>fanen Oppfølgning må man legge inn arbeidsflyt og avtale</a:t>
            </a:r>
          </a:p>
        </p:txBody>
      </p:sp>
      <p:sp>
        <p:nvSpPr>
          <p:cNvPr id="11" name="Plassholder for lysbildenummer 10"/>
          <p:cNvSpPr>
            <a:spLocks noGrp="1"/>
          </p:cNvSpPr>
          <p:nvPr>
            <p:ph type="sldNum" sz="quarter" idx="12"/>
          </p:nvPr>
        </p:nvSpPr>
        <p:spPr/>
        <p:txBody>
          <a:bodyPr/>
          <a:lstStyle/>
          <a:p>
            <a:pPr lvl="1">
              <a:defRPr/>
            </a:pPr>
            <a:fld id="{53282D66-60A5-4437-8BCB-9D0828FAD4D7}" type="slidenum">
              <a:rPr lang="en-US" smtClean="0"/>
              <a:pPr lvl="1">
                <a:defRPr/>
              </a:pPr>
              <a:t>46</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88840"/>
            <a:ext cx="4211960" cy="352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42083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45059"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45060"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45061" name="Text Box 6"/>
          <p:cNvSpPr txBox="1">
            <a:spLocks noChangeArrowheads="1"/>
          </p:cNvSpPr>
          <p:nvPr/>
        </p:nvSpPr>
        <p:spPr bwMode="auto">
          <a:xfrm flipV="1">
            <a:off x="762000" y="5715000"/>
            <a:ext cx="7561263" cy="579438"/>
          </a:xfrm>
          <a:prstGeom prst="rect">
            <a:avLst/>
          </a:prstGeom>
          <a:noFill/>
          <a:ln w="9525">
            <a:noFill/>
            <a:miter lim="800000"/>
            <a:headEnd/>
            <a:tailEnd/>
          </a:ln>
        </p:spPr>
        <p:txBody>
          <a:bodyPr rot="10800000">
            <a:spAutoFit/>
          </a:bodyPr>
          <a:lstStyle/>
          <a:p>
            <a:pPr>
              <a:spcBef>
                <a:spcPct val="0"/>
              </a:spcBef>
            </a:pPr>
            <a:endParaRPr kumimoji="0" lang="nb-NO" sz="3200">
              <a:solidFill>
                <a:schemeClr val="bg2"/>
              </a:solidFill>
            </a:endParaRPr>
          </a:p>
        </p:txBody>
      </p:sp>
      <p:sp>
        <p:nvSpPr>
          <p:cNvPr id="637959" name="Text Box 7"/>
          <p:cNvSpPr txBox="1">
            <a:spLocks noChangeArrowheads="1"/>
          </p:cNvSpPr>
          <p:nvPr/>
        </p:nvSpPr>
        <p:spPr bwMode="auto">
          <a:xfrm>
            <a:off x="251520" y="692696"/>
            <a:ext cx="60483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Kreditor</a:t>
            </a:r>
          </a:p>
        </p:txBody>
      </p:sp>
      <p:sp>
        <p:nvSpPr>
          <p:cNvPr id="45063" name="Text Box 8"/>
          <p:cNvSpPr txBox="1">
            <a:spLocks noChangeArrowheads="1"/>
          </p:cNvSpPr>
          <p:nvPr/>
        </p:nvSpPr>
        <p:spPr bwMode="auto">
          <a:xfrm>
            <a:off x="395536" y="1789330"/>
            <a:ext cx="3852863" cy="2359750"/>
          </a:xfrm>
          <a:prstGeom prst="rect">
            <a:avLst/>
          </a:prstGeom>
          <a:noFill/>
          <a:ln w="9525">
            <a:noFill/>
            <a:miter lim="800000"/>
            <a:headEnd/>
            <a:tailEnd/>
          </a:ln>
        </p:spPr>
        <p:txBody>
          <a:bodyPr lIns="183600" tIns="46800" rIns="183600" bIns="46800">
            <a:spAutoFit/>
          </a:bodyPr>
          <a:lstStyle/>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For </a:t>
            </a:r>
            <a:r>
              <a:rPr lang="nb-NO" sz="1600" dirty="0">
                <a:solidFill>
                  <a:srgbClr val="000000"/>
                </a:solidFill>
                <a:latin typeface="Verdana" pitchFamily="34" charset="0"/>
                <a:ea typeface="Verdana" pitchFamily="34" charset="0"/>
                <a:cs typeface="Arial" charset="0"/>
              </a:rPr>
              <a:t>krav som overføres fra Visma legges reskontrotype inn i feltet CRM ref 2 i diverse fanen</a:t>
            </a:r>
          </a:p>
          <a:p>
            <a:pPr marL="342900" indent="-342900">
              <a:spcBef>
                <a:spcPct val="20000"/>
              </a:spcBef>
              <a:buClr>
                <a:srgbClr val="009900"/>
              </a:buClr>
              <a:buSzPct val="112000"/>
              <a:buFont typeface="Wingdings" pitchFamily="2" charset="2"/>
              <a:buChar char="§"/>
            </a:pPr>
            <a:r>
              <a:rPr lang="nb-NO" sz="1600" dirty="0" smtClean="0">
                <a:solidFill>
                  <a:srgbClr val="000000"/>
                </a:solidFill>
                <a:latin typeface="Verdana" pitchFamily="34" charset="0"/>
                <a:ea typeface="Verdana" pitchFamily="34" charset="0"/>
                <a:cs typeface="Arial" charset="0"/>
              </a:rPr>
              <a:t>For </a:t>
            </a:r>
            <a:r>
              <a:rPr lang="nb-NO" sz="1600" dirty="0">
                <a:solidFill>
                  <a:srgbClr val="000000"/>
                </a:solidFill>
                <a:latin typeface="Verdana" pitchFamily="34" charset="0"/>
                <a:ea typeface="Verdana" pitchFamily="34" charset="0"/>
                <a:cs typeface="Arial" charset="0"/>
              </a:rPr>
              <a:t>krav som overføres fra Agresso vil valg av kreditor være levert i filen fra Agresso eller i regelverk i forhold til filnavnet</a:t>
            </a:r>
          </a:p>
        </p:txBody>
      </p:sp>
      <p:pic>
        <p:nvPicPr>
          <p:cNvPr id="45066" name="Picture 3"/>
          <p:cNvPicPr>
            <a:picLocks noChangeAspect="1" noChangeArrowheads="1"/>
          </p:cNvPicPr>
          <p:nvPr/>
        </p:nvPicPr>
        <p:blipFill>
          <a:blip r:embed="rId3" cstate="print"/>
          <a:srcRect l="11574" t="12840" r="44212" b="6641"/>
          <a:stretch>
            <a:fillRect/>
          </a:stretch>
        </p:blipFill>
        <p:spPr bwMode="auto">
          <a:xfrm>
            <a:off x="5148064" y="1844824"/>
            <a:ext cx="3779837" cy="3870325"/>
          </a:xfrm>
          <a:prstGeom prst="rect">
            <a:avLst/>
          </a:prstGeom>
          <a:noFill/>
          <a:ln w="9525">
            <a:noFill/>
            <a:miter lim="800000"/>
            <a:headEnd/>
            <a:tailEnd/>
          </a:ln>
        </p:spPr>
      </p:pic>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014006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dirty="0"/>
          </a:p>
        </p:txBody>
      </p:sp>
      <p:sp>
        <p:nvSpPr>
          <p:cNvPr id="46083"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dirty="0"/>
          </a:p>
        </p:txBody>
      </p:sp>
      <p:sp>
        <p:nvSpPr>
          <p:cNvPr id="46084"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dirty="0"/>
          </a:p>
        </p:txBody>
      </p:sp>
      <p:sp>
        <p:nvSpPr>
          <p:cNvPr id="46085" name="Text Box 6"/>
          <p:cNvSpPr txBox="1">
            <a:spLocks noChangeArrowheads="1"/>
          </p:cNvSpPr>
          <p:nvPr/>
        </p:nvSpPr>
        <p:spPr bwMode="auto">
          <a:xfrm flipV="1">
            <a:off x="762000" y="5715000"/>
            <a:ext cx="7561263" cy="579438"/>
          </a:xfrm>
          <a:prstGeom prst="rect">
            <a:avLst/>
          </a:prstGeom>
          <a:noFill/>
          <a:ln w="9525">
            <a:noFill/>
            <a:miter lim="800000"/>
            <a:headEnd/>
            <a:tailEnd/>
          </a:ln>
        </p:spPr>
        <p:txBody>
          <a:bodyPr rot="10800000">
            <a:spAutoFit/>
          </a:bodyPr>
          <a:lstStyle/>
          <a:p>
            <a:pPr>
              <a:spcBef>
                <a:spcPct val="0"/>
              </a:spcBef>
            </a:pPr>
            <a:endParaRPr kumimoji="0" lang="nb-NO" sz="3200" dirty="0">
              <a:solidFill>
                <a:schemeClr val="bg2"/>
              </a:solidFill>
            </a:endParaRPr>
          </a:p>
        </p:txBody>
      </p:sp>
      <p:sp>
        <p:nvSpPr>
          <p:cNvPr id="616455" name="Text Box 7"/>
          <p:cNvSpPr txBox="1">
            <a:spLocks noChangeArrowheads="1"/>
          </p:cNvSpPr>
          <p:nvPr/>
        </p:nvSpPr>
        <p:spPr bwMode="auto">
          <a:xfrm>
            <a:off x="251520" y="692696"/>
            <a:ext cx="6048375"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Batch-jobber</a:t>
            </a:r>
          </a:p>
        </p:txBody>
      </p:sp>
      <p:sp>
        <p:nvSpPr>
          <p:cNvPr id="46087" name="Rectangle 11"/>
          <p:cNvSpPr>
            <a:spLocks noGrp="1" noChangeArrowheads="1"/>
          </p:cNvSpPr>
          <p:nvPr>
            <p:ph type="body" sz="half" idx="1"/>
          </p:nvPr>
        </p:nvSpPr>
        <p:spPr>
          <a:xfrm>
            <a:off x="467544" y="1700808"/>
            <a:ext cx="3234581" cy="4114800"/>
          </a:xfrm>
        </p:spPr>
        <p:txBody>
          <a:bodyPr>
            <a:normAutofit/>
          </a:bodyPr>
          <a:lstStyle/>
          <a:p>
            <a:pPr eaLnBrk="1" hangingPunct="1">
              <a:lnSpc>
                <a:spcPct val="70000"/>
              </a:lnSpc>
              <a:buClr>
                <a:srgbClr val="009900"/>
              </a:buClr>
            </a:pPr>
            <a:endParaRPr lang="nb-NO" sz="1600" dirty="0" smtClean="0">
              <a:solidFill>
                <a:srgbClr val="000000"/>
              </a:solidFill>
              <a:cs typeface="Arial" charset="0"/>
            </a:endParaRPr>
          </a:p>
          <a:p>
            <a:pPr eaLnBrk="1" hangingPunct="1">
              <a:lnSpc>
                <a:spcPct val="70000"/>
              </a:lnSpc>
              <a:buClr>
                <a:srgbClr val="009900"/>
              </a:buClr>
            </a:pPr>
            <a:r>
              <a:rPr lang="nb-NO" sz="1600" dirty="0" smtClean="0">
                <a:solidFill>
                  <a:srgbClr val="000000"/>
                </a:solidFill>
                <a:cs typeface="Arial" charset="0"/>
              </a:rPr>
              <a:t>Oppdatering </a:t>
            </a:r>
            <a:r>
              <a:rPr lang="nb-NO" sz="1600" dirty="0">
                <a:solidFill>
                  <a:srgbClr val="000000"/>
                </a:solidFill>
                <a:cs typeface="Arial" charset="0"/>
              </a:rPr>
              <a:t>arbeidsflyt skal gå som nattjobb mandag til fredag</a:t>
            </a:r>
          </a:p>
          <a:p>
            <a:pPr eaLnBrk="1" hangingPunct="1">
              <a:lnSpc>
                <a:spcPct val="70000"/>
              </a:lnSpc>
              <a:buClr>
                <a:srgbClr val="009900"/>
              </a:buClr>
            </a:pPr>
            <a:r>
              <a:rPr lang="nb-NO" sz="1600" dirty="0">
                <a:solidFill>
                  <a:srgbClr val="000000"/>
                </a:solidFill>
                <a:cs typeface="Arial" charset="0"/>
              </a:rPr>
              <a:t>Den gir logg slik at man hver morgen sjekker om alle arbeidsflyter er oppdatert korrekt på sakene</a:t>
            </a:r>
          </a:p>
          <a:p>
            <a:pPr eaLnBrk="1" hangingPunct="1">
              <a:lnSpc>
                <a:spcPct val="70000"/>
              </a:lnSpc>
              <a:buClr>
                <a:srgbClr val="009900"/>
              </a:buClr>
            </a:pPr>
            <a:r>
              <a:rPr lang="nb-NO" sz="1600" dirty="0" err="1">
                <a:solidFill>
                  <a:srgbClr val="000000"/>
                </a:solidFill>
                <a:cs typeface="Arial" charset="0"/>
              </a:rPr>
              <a:t>TaskChecker</a:t>
            </a:r>
            <a:r>
              <a:rPr lang="nb-NO" sz="1600" dirty="0">
                <a:solidFill>
                  <a:srgbClr val="000000"/>
                </a:solidFill>
                <a:cs typeface="Arial" charset="0"/>
              </a:rPr>
              <a:t>: Sikkerhetsnett for saker uten flyt og nær foreldelse</a:t>
            </a:r>
          </a:p>
          <a:p>
            <a:pPr eaLnBrk="1" hangingPunct="1">
              <a:lnSpc>
                <a:spcPct val="70000"/>
              </a:lnSpc>
            </a:pPr>
            <a:endParaRPr lang="nb-NO" sz="2400" dirty="0" smtClean="0">
              <a:solidFill>
                <a:srgbClr val="000000"/>
              </a:solidFill>
            </a:endParaRPr>
          </a:p>
          <a:p>
            <a:pPr eaLnBrk="1" hangingPunct="1">
              <a:lnSpc>
                <a:spcPct val="70000"/>
              </a:lnSpc>
            </a:pPr>
            <a:endParaRPr lang="nb-NO" sz="1600" dirty="0">
              <a:solidFill>
                <a:srgbClr val="000000"/>
              </a:solidFill>
              <a:cs typeface="Arial" charset="0"/>
            </a:endParaRPr>
          </a:p>
        </p:txBody>
      </p:sp>
      <p:pic>
        <p:nvPicPr>
          <p:cNvPr id="46088" name="Picture 13"/>
          <p:cNvPicPr>
            <a:picLocks noGrp="1" noChangeAspect="1" noChangeArrowheads="1"/>
          </p:cNvPicPr>
          <p:nvPr>
            <p:ph type="clipArt" sz="half" idx="2"/>
          </p:nvPr>
        </p:nvPicPr>
        <p:blipFill>
          <a:blip r:embed="rId3" cstate="print"/>
          <a:srcRect/>
          <a:stretch>
            <a:fillRect/>
          </a:stretch>
        </p:blipFill>
        <p:spPr>
          <a:xfrm>
            <a:off x="4535363" y="1976611"/>
            <a:ext cx="4429125" cy="2676525"/>
          </a:xfrm>
        </p:spPr>
      </p:pic>
      <p:sp>
        <p:nvSpPr>
          <p:cNvPr id="9"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9667297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1115616" y="4293096"/>
            <a:ext cx="6192688" cy="461665"/>
          </a:xfrm>
          <a:prstGeom prst="rect">
            <a:avLst/>
          </a:prstGeom>
          <a:noFill/>
        </p:spPr>
        <p:txBody>
          <a:bodyPr wrap="square" rtlCol="0">
            <a:spAutoFit/>
          </a:bodyPr>
          <a:lstStyle/>
          <a:p>
            <a:r>
              <a:rPr lang="nb-NO" sz="2400" dirty="0" smtClean="0">
                <a:latin typeface="Verdana" pitchFamily="34" charset="0"/>
                <a:ea typeface="Verdana" pitchFamily="34" charset="0"/>
                <a:cs typeface="Verdana" pitchFamily="34" charset="0"/>
              </a:rPr>
              <a:t>Takk for i dag…</a:t>
            </a:r>
            <a:endParaRPr lang="nb-NO" sz="2400" dirty="0">
              <a:latin typeface="Verdana" pitchFamily="34" charset="0"/>
              <a:ea typeface="Verdana" pitchFamily="34" charset="0"/>
              <a:cs typeface="Verdana" pitchFamily="34" charset="0"/>
            </a:endParaRPr>
          </a:p>
        </p:txBody>
      </p:sp>
      <p:sp>
        <p:nvSpPr>
          <p:cNvPr id="4"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3351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1"/>
          </p:nvPr>
        </p:nvSpPr>
        <p:spPr>
          <a:xfrm>
            <a:off x="611560" y="1841723"/>
            <a:ext cx="7488832" cy="4035549"/>
          </a:xfrm>
        </p:spPr>
        <p:txBody>
          <a:bodyPr>
            <a:normAutofit/>
          </a:bodyPr>
          <a:lstStyle/>
          <a:p>
            <a:pPr>
              <a:lnSpc>
                <a:spcPct val="80000"/>
              </a:lnSpc>
              <a:buClr>
                <a:srgbClr val="009900"/>
              </a:buClr>
            </a:pPr>
            <a:r>
              <a:rPr lang="nb-NO" sz="1800" dirty="0"/>
              <a:t>Fane firmaopplysninger</a:t>
            </a:r>
          </a:p>
          <a:p>
            <a:pPr marL="342900" lvl="1" indent="-342900">
              <a:lnSpc>
                <a:spcPct val="80000"/>
              </a:lnSpc>
              <a:buClr>
                <a:srgbClr val="009900"/>
              </a:buClr>
              <a:buSzPct val="112000"/>
              <a:buFont typeface="Wingdings" pitchFamily="2" charset="2"/>
              <a:buChar char="§"/>
            </a:pPr>
            <a:r>
              <a:rPr lang="nb-NO" sz="1800" dirty="0"/>
              <a:t>Flettefelter om kommunen. </a:t>
            </a:r>
          </a:p>
          <a:p>
            <a:pPr marL="342900" lvl="1" indent="-342900">
              <a:lnSpc>
                <a:spcPct val="80000"/>
              </a:lnSpc>
              <a:buClr>
                <a:srgbClr val="009900"/>
              </a:buClr>
              <a:buSzPct val="112000"/>
              <a:buFont typeface="Wingdings" pitchFamily="2" charset="2"/>
              <a:buChar char="§"/>
            </a:pPr>
            <a:r>
              <a:rPr lang="nb-NO" sz="1800" dirty="0" err="1"/>
              <a:t>Default</a:t>
            </a:r>
            <a:r>
              <a:rPr lang="nb-NO" sz="1800" dirty="0"/>
              <a:t> Bruker. Sett verdien SYS, oppfølgninger kommer da på sakens saksbehandler          </a:t>
            </a:r>
          </a:p>
          <a:p>
            <a:pPr>
              <a:lnSpc>
                <a:spcPct val="80000"/>
              </a:lnSpc>
              <a:buClr>
                <a:srgbClr val="009900"/>
              </a:buClr>
            </a:pPr>
            <a:r>
              <a:rPr lang="nb-NO" sz="1800" dirty="0"/>
              <a:t>Fane katalogoppsett</a:t>
            </a:r>
          </a:p>
          <a:p>
            <a:pPr marL="342900" lvl="1" indent="-342900">
              <a:lnSpc>
                <a:spcPct val="80000"/>
              </a:lnSpc>
              <a:buClr>
                <a:srgbClr val="009900"/>
              </a:buClr>
              <a:buSzPct val="112000"/>
              <a:buFont typeface="Wingdings" pitchFamily="2" charset="2"/>
              <a:buChar char="§"/>
            </a:pPr>
            <a:r>
              <a:rPr lang="nb-NO" sz="1800" dirty="0"/>
              <a:t>Kataloger hvor Procasso finner dokumentmaler</a:t>
            </a:r>
          </a:p>
          <a:p>
            <a:pPr marL="342900" lvl="1" indent="-342900">
              <a:lnSpc>
                <a:spcPct val="80000"/>
              </a:lnSpc>
              <a:buClr>
                <a:srgbClr val="009900"/>
              </a:buClr>
              <a:buSzPct val="112000"/>
              <a:buFont typeface="Wingdings" pitchFamily="2" charset="2"/>
              <a:buChar char="§"/>
            </a:pPr>
            <a:r>
              <a:rPr lang="nb-NO" sz="1800" dirty="0"/>
              <a:t>Eksport og importkataloger</a:t>
            </a:r>
          </a:p>
          <a:p>
            <a:pPr lvl="1">
              <a:lnSpc>
                <a:spcPct val="80000"/>
              </a:lnSpc>
              <a:buClr>
                <a:srgbClr val="009900"/>
              </a:buClr>
            </a:pPr>
            <a:endParaRPr lang="nb-NO" dirty="0" smtClean="0"/>
          </a:p>
          <a:p>
            <a:pPr lvl="1">
              <a:lnSpc>
                <a:spcPct val="80000"/>
              </a:lnSpc>
              <a:buClr>
                <a:srgbClr val="009900"/>
              </a:buClr>
            </a:pPr>
            <a:endParaRPr lang="nb-NO" dirty="0" smtClean="0"/>
          </a:p>
          <a:p>
            <a:pPr eaLnBrk="1" hangingPunct="1">
              <a:lnSpc>
                <a:spcPct val="80000"/>
              </a:lnSpc>
              <a:buClr>
                <a:srgbClr val="FFCC00"/>
              </a:buClr>
              <a:buFont typeface="Wingdings" pitchFamily="2" charset="2"/>
              <a:buNone/>
            </a:pPr>
            <a:endParaRPr lang="nb-NO" sz="2800" dirty="0" smtClean="0">
              <a:solidFill>
                <a:schemeClr val="bg2"/>
              </a:solidFill>
            </a:endParaRPr>
          </a:p>
        </p:txBody>
      </p:sp>
      <p:sp>
        <p:nvSpPr>
          <p:cNvPr id="10244"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10245" name="Text Box 6"/>
          <p:cNvSpPr txBox="1">
            <a:spLocks noChangeArrowheads="1"/>
          </p:cNvSpPr>
          <p:nvPr/>
        </p:nvSpPr>
        <p:spPr bwMode="auto">
          <a:xfrm>
            <a:off x="194072" y="764704"/>
            <a:ext cx="3225800" cy="641350"/>
          </a:xfrm>
          <a:prstGeom prst="rect">
            <a:avLst/>
          </a:prstGeom>
          <a:noFill/>
          <a:ln w="9525">
            <a:noFill/>
            <a:miter lim="800000"/>
            <a:headEnd/>
            <a:tailEnd/>
          </a:ln>
        </p:spPr>
        <p:txBody>
          <a:bodyPr>
            <a:spAutoFit/>
          </a:bodyPr>
          <a:lstStyle/>
          <a:p>
            <a:pPr>
              <a:spcBef>
                <a:spcPct val="0"/>
              </a:spcBef>
            </a:pPr>
            <a:r>
              <a:rPr kumimoji="0" lang="nb-NO" sz="3600">
                <a:solidFill>
                  <a:schemeClr val="bg2"/>
                </a:solidFill>
              </a:rPr>
              <a:t> </a:t>
            </a:r>
          </a:p>
        </p:txBody>
      </p:sp>
      <p:sp>
        <p:nvSpPr>
          <p:cNvPr id="572424" name="Text Box 8"/>
          <p:cNvSpPr txBox="1">
            <a:spLocks noChangeArrowheads="1"/>
          </p:cNvSpPr>
          <p:nvPr/>
        </p:nvSpPr>
        <p:spPr bwMode="auto">
          <a:xfrm>
            <a:off x="467544" y="683985"/>
            <a:ext cx="7237413" cy="584775"/>
          </a:xfrm>
          <a:prstGeom prst="rect">
            <a:avLst/>
          </a:prstGeom>
          <a:noFill/>
          <a:ln>
            <a:noFill/>
          </a:ln>
          <a:effectLst/>
          <a:extLst/>
        </p:spPr>
        <p:txBody>
          <a:bodyPr>
            <a:spAutoFit/>
          </a:bodyPr>
          <a:lstStyle/>
          <a:p>
            <a:pPr>
              <a:spcBef>
                <a:spcPct val="0"/>
              </a:spcBef>
              <a:defRPr/>
            </a:pPr>
            <a:r>
              <a:rPr lang="nb-NO" sz="3200" dirty="0">
                <a:solidFill>
                  <a:srgbClr val="509E2F"/>
                </a:solidFill>
                <a:latin typeface="Stag Sans Light" pitchFamily="34" charset="0"/>
                <a:ea typeface="+mj-ea"/>
                <a:cs typeface="+mj-cs"/>
              </a:rPr>
              <a:t>Firmaopplysninger</a:t>
            </a:r>
          </a:p>
        </p:txBody>
      </p:sp>
      <p:pic>
        <p:nvPicPr>
          <p:cNvPr id="10248" name="Picture 15" descr="SPN uten tekst"/>
          <p:cNvPicPr>
            <a:picLocks noChangeAspect="1" noChangeArrowheads="1"/>
          </p:cNvPicPr>
          <p:nvPr/>
        </p:nvPicPr>
        <p:blipFill>
          <a:blip r:embed="rId3" cstate="print"/>
          <a:srcRect/>
          <a:stretch>
            <a:fillRect/>
          </a:stretch>
        </p:blipFill>
        <p:spPr bwMode="auto">
          <a:xfrm>
            <a:off x="7272338" y="5877272"/>
            <a:ext cx="1371600" cy="436562"/>
          </a:xfrm>
          <a:prstGeom prst="rect">
            <a:avLst/>
          </a:prstGeom>
          <a:noFill/>
          <a:ln w="9525">
            <a:noFill/>
            <a:miter lim="800000"/>
            <a:headEnd/>
            <a:tailEnd/>
          </a:ln>
        </p:spPr>
      </p:pic>
      <p:sp>
        <p:nvSpPr>
          <p:cNvPr id="10" name="Plassholder for lysbildenummer 9"/>
          <p:cNvSpPr>
            <a:spLocks noGrp="1"/>
          </p:cNvSpPr>
          <p:nvPr>
            <p:ph type="sldNum" sz="quarter" idx="12"/>
          </p:nvPr>
        </p:nvSpPr>
        <p:spPr/>
        <p:txBody>
          <a:bodyPr/>
          <a:lstStyle/>
          <a:p>
            <a:pPr lvl="1">
              <a:defRPr/>
            </a:pPr>
            <a:fld id="{08AD6605-16D7-477C-B3B1-4DCCDFAD5928}" type="slidenum">
              <a:rPr lang="en-US" smtClean="0"/>
              <a:pPr lvl="1">
                <a:defRPr/>
              </a:pPr>
              <a:t>5</a:t>
            </a:fld>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4086250" y="3933056"/>
            <a:ext cx="4924004" cy="2924943"/>
          </a:xfrm>
          <a:prstGeom prst="rect">
            <a:avLst/>
          </a:prstGeom>
          <a:noFill/>
          <a:ln w="9525">
            <a:noFill/>
            <a:miter lim="800000"/>
            <a:headEnd/>
            <a:tailEnd/>
          </a:ln>
        </p:spPr>
      </p:pic>
      <p:sp>
        <p:nvSpPr>
          <p:cNvPr id="11"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751611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10245" name="Text Box 6"/>
          <p:cNvSpPr txBox="1">
            <a:spLocks noChangeArrowheads="1"/>
          </p:cNvSpPr>
          <p:nvPr/>
        </p:nvSpPr>
        <p:spPr bwMode="auto">
          <a:xfrm>
            <a:off x="194072" y="764704"/>
            <a:ext cx="3225800" cy="641350"/>
          </a:xfrm>
          <a:prstGeom prst="rect">
            <a:avLst/>
          </a:prstGeom>
          <a:noFill/>
          <a:ln w="9525">
            <a:noFill/>
            <a:miter lim="800000"/>
            <a:headEnd/>
            <a:tailEnd/>
          </a:ln>
        </p:spPr>
        <p:txBody>
          <a:bodyPr>
            <a:spAutoFit/>
          </a:bodyPr>
          <a:lstStyle/>
          <a:p>
            <a:pPr>
              <a:spcBef>
                <a:spcPct val="0"/>
              </a:spcBef>
            </a:pPr>
            <a:r>
              <a:rPr kumimoji="0" lang="nb-NO" sz="3600">
                <a:solidFill>
                  <a:schemeClr val="bg2"/>
                </a:solidFill>
              </a:rPr>
              <a:t> </a:t>
            </a:r>
          </a:p>
        </p:txBody>
      </p:sp>
      <p:sp>
        <p:nvSpPr>
          <p:cNvPr id="11"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Plassholder for tekst 1"/>
          <p:cNvSpPr>
            <a:spLocks noGrp="1"/>
          </p:cNvSpPr>
          <p:nvPr>
            <p:ph type="body" sz="half" idx="1"/>
          </p:nvPr>
        </p:nvSpPr>
        <p:spPr>
          <a:xfrm>
            <a:off x="611560" y="1628800"/>
            <a:ext cx="7273925" cy="792088"/>
          </a:xfrm>
        </p:spPr>
        <p:txBody>
          <a:bodyPr>
            <a:normAutofit/>
          </a:bodyPr>
          <a:lstStyle/>
          <a:p>
            <a:pPr>
              <a:lnSpc>
                <a:spcPct val="80000"/>
              </a:lnSpc>
              <a:buClr>
                <a:srgbClr val="009900"/>
              </a:buClr>
            </a:pPr>
            <a:r>
              <a:rPr lang="nb-NO" sz="1800" dirty="0" smtClean="0"/>
              <a:t>Bevilling: </a:t>
            </a:r>
            <a:r>
              <a:rPr lang="nb-NO" sz="1800" dirty="0"/>
              <a:t>Kommunens </a:t>
            </a:r>
            <a:r>
              <a:rPr lang="nb-NO" sz="1800" dirty="0" smtClean="0"/>
              <a:t>kundenummer hos Brønnøysund</a:t>
            </a:r>
            <a:endParaRPr lang="nb-NO" dirty="0"/>
          </a:p>
        </p:txBody>
      </p:sp>
      <p:sp>
        <p:nvSpPr>
          <p:cNvPr id="13" name="Text Box 11"/>
          <p:cNvSpPr txBox="1">
            <a:spLocks noChangeArrowheads="1"/>
          </p:cNvSpPr>
          <p:nvPr/>
        </p:nvSpPr>
        <p:spPr bwMode="auto">
          <a:xfrm>
            <a:off x="323528" y="665770"/>
            <a:ext cx="7885112"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Systeminnstillinger</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564904"/>
            <a:ext cx="590465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4657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539552" y="1304925"/>
            <a:ext cx="7772400" cy="4787900"/>
          </a:xfrm>
        </p:spPr>
        <p:txBody>
          <a:bodyPr/>
          <a:lstStyle/>
          <a:p>
            <a:pPr eaLnBrk="1" hangingPunct="1">
              <a:lnSpc>
                <a:spcPct val="80000"/>
              </a:lnSpc>
              <a:buClr>
                <a:srgbClr val="009900"/>
              </a:buClr>
            </a:pPr>
            <a:endParaRPr lang="nb-NO" dirty="0" smtClean="0"/>
          </a:p>
          <a:p>
            <a:pPr>
              <a:lnSpc>
                <a:spcPct val="80000"/>
              </a:lnSpc>
              <a:buClr>
                <a:srgbClr val="009900"/>
              </a:buClr>
            </a:pPr>
            <a:r>
              <a:rPr lang="nb-NO" sz="1800" dirty="0"/>
              <a:t>Økonomi: Kommunens prinsipper for økonomiske føringer. Kontonummer må fylles ut.</a:t>
            </a:r>
          </a:p>
          <a:p>
            <a:pPr lvl="1" eaLnBrk="1" hangingPunct="1">
              <a:lnSpc>
                <a:spcPct val="80000"/>
              </a:lnSpc>
              <a:buClr>
                <a:srgbClr val="009900"/>
              </a:buClr>
            </a:pPr>
            <a:endParaRPr lang="nb-NO" sz="1800" dirty="0" smtClean="0">
              <a:solidFill>
                <a:schemeClr val="bg2"/>
              </a:solidFill>
            </a:endParaRPr>
          </a:p>
        </p:txBody>
      </p:sp>
      <p:sp>
        <p:nvSpPr>
          <p:cNvPr id="11267" name="Rectangle 5"/>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11268" name="Rectangle 6"/>
          <p:cNvSpPr>
            <a:spLocks noChangeArrowheads="1"/>
          </p:cNvSpPr>
          <p:nvPr/>
        </p:nvSpPr>
        <p:spPr bwMode="auto">
          <a:xfrm>
            <a:off x="457200" y="5638800"/>
            <a:ext cx="8305800" cy="579438"/>
          </a:xfrm>
          <a:prstGeom prst="rect">
            <a:avLst/>
          </a:prstGeom>
          <a:noFill/>
          <a:ln w="9525">
            <a:noFill/>
            <a:miter lim="800000"/>
            <a:headEnd/>
            <a:tailEnd/>
          </a:ln>
        </p:spPr>
        <p:txBody>
          <a:bodyPr>
            <a:spAutoFit/>
          </a:bodyPr>
          <a:lstStyle/>
          <a:p>
            <a:pPr algn="ctr">
              <a:spcBef>
                <a:spcPct val="0"/>
              </a:spcBef>
            </a:pPr>
            <a:endParaRPr lang="nb-NO" sz="3200" dirty="0">
              <a:solidFill>
                <a:schemeClr val="bg2"/>
              </a:solidFill>
              <a:cs typeface="Arial" charset="0"/>
            </a:endParaRPr>
          </a:p>
        </p:txBody>
      </p:sp>
      <p:sp>
        <p:nvSpPr>
          <p:cNvPr id="11269" name="Rectangle 7"/>
          <p:cNvSpPr>
            <a:spLocks noChangeArrowheads="1"/>
          </p:cNvSpPr>
          <p:nvPr/>
        </p:nvSpPr>
        <p:spPr bwMode="auto">
          <a:xfrm>
            <a:off x="533400" y="838200"/>
            <a:ext cx="3276600" cy="641350"/>
          </a:xfrm>
          <a:prstGeom prst="rect">
            <a:avLst/>
          </a:prstGeom>
          <a:noFill/>
          <a:ln w="9525">
            <a:noFill/>
            <a:miter lim="800000"/>
            <a:headEnd/>
            <a:tailEnd/>
          </a:ln>
        </p:spPr>
        <p:txBody>
          <a:bodyPr>
            <a:spAutoFit/>
          </a:bodyPr>
          <a:lstStyle/>
          <a:p>
            <a:pPr>
              <a:spcBef>
                <a:spcPct val="0"/>
              </a:spcBef>
            </a:pPr>
            <a:r>
              <a:rPr kumimoji="0" lang="nb-NO" sz="3600">
                <a:solidFill>
                  <a:schemeClr val="bg2"/>
                </a:solidFill>
              </a:rPr>
              <a:t> </a:t>
            </a:r>
          </a:p>
        </p:txBody>
      </p:sp>
      <p:sp>
        <p:nvSpPr>
          <p:cNvPr id="11270" name="Rectangle 8"/>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11271" name="Rectangle 9"/>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575499" name="Text Box 11"/>
          <p:cNvSpPr txBox="1">
            <a:spLocks noChangeArrowheads="1"/>
          </p:cNvSpPr>
          <p:nvPr/>
        </p:nvSpPr>
        <p:spPr bwMode="auto">
          <a:xfrm>
            <a:off x="395536" y="665770"/>
            <a:ext cx="7885112"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Systeminnstillinger</a:t>
            </a:r>
          </a:p>
        </p:txBody>
      </p:sp>
      <p:pic>
        <p:nvPicPr>
          <p:cNvPr id="11275" name="Picture 16"/>
          <p:cNvPicPr>
            <a:picLocks noChangeAspect="1" noChangeArrowheads="1"/>
          </p:cNvPicPr>
          <p:nvPr/>
        </p:nvPicPr>
        <p:blipFill>
          <a:blip r:embed="rId3" cstate="print"/>
          <a:srcRect/>
          <a:stretch>
            <a:fillRect/>
          </a:stretch>
        </p:blipFill>
        <p:spPr bwMode="auto">
          <a:xfrm>
            <a:off x="3079722" y="2636912"/>
            <a:ext cx="5956774" cy="4032448"/>
          </a:xfrm>
          <a:prstGeom prst="rect">
            <a:avLst/>
          </a:prstGeom>
          <a:noFill/>
          <a:ln w="9525">
            <a:noFill/>
            <a:miter lim="800000"/>
            <a:headEnd/>
            <a:tailEnd/>
          </a:ln>
        </p:spPr>
      </p:pic>
      <p:sp>
        <p:nvSpPr>
          <p:cNvPr id="12"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864534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539552" y="1268413"/>
            <a:ext cx="7772400" cy="4586287"/>
          </a:xfrm>
        </p:spPr>
        <p:txBody>
          <a:bodyPr/>
          <a:lstStyle/>
          <a:p>
            <a:pPr eaLnBrk="1" hangingPunct="1">
              <a:lnSpc>
                <a:spcPct val="80000"/>
              </a:lnSpc>
              <a:buClr>
                <a:srgbClr val="009900"/>
              </a:buClr>
            </a:pPr>
            <a:endParaRPr lang="nb-NO" dirty="0" smtClean="0"/>
          </a:p>
          <a:p>
            <a:pPr>
              <a:lnSpc>
                <a:spcPct val="80000"/>
              </a:lnSpc>
              <a:buClr>
                <a:srgbClr val="009900"/>
              </a:buClr>
            </a:pPr>
            <a:r>
              <a:rPr lang="nb-NO" sz="2000" dirty="0"/>
              <a:t>Begrensninger: </a:t>
            </a:r>
            <a:r>
              <a:rPr lang="nb-NO" sz="1800" dirty="0"/>
              <a:t>Satser for eksterne gebyrer samt regler for håndtering av differanser og småbeløp på en rasjonell måte. Anbefalte innstillinger</a:t>
            </a:r>
            <a:r>
              <a:rPr lang="nb-NO" sz="2000" dirty="0"/>
              <a:t>: </a:t>
            </a:r>
          </a:p>
          <a:p>
            <a:pPr marL="342900" lvl="1" indent="-342900">
              <a:lnSpc>
                <a:spcPct val="80000"/>
              </a:lnSpc>
              <a:buClr>
                <a:srgbClr val="009900"/>
              </a:buClr>
              <a:buSzPct val="112000"/>
              <a:buFont typeface="Wingdings" pitchFamily="2" charset="2"/>
              <a:buChar char="§"/>
            </a:pPr>
            <a:endParaRPr lang="nb-NO" dirty="0"/>
          </a:p>
        </p:txBody>
      </p:sp>
      <p:sp>
        <p:nvSpPr>
          <p:cNvPr id="12291" name="Rectangle 5"/>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p>
        </p:txBody>
      </p:sp>
      <p:sp>
        <p:nvSpPr>
          <p:cNvPr id="12292" name="Rectangle 8"/>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p>
        </p:txBody>
      </p:sp>
      <p:sp>
        <p:nvSpPr>
          <p:cNvPr id="12293" name="Rectangle 9"/>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466946" name="Text Box 2"/>
          <p:cNvSpPr txBox="1">
            <a:spLocks noChangeArrowheads="1"/>
          </p:cNvSpPr>
          <p:nvPr/>
        </p:nvSpPr>
        <p:spPr bwMode="auto">
          <a:xfrm>
            <a:off x="395536" y="620688"/>
            <a:ext cx="7416800" cy="586957"/>
          </a:xfrm>
          <a:prstGeom prst="rect">
            <a:avLst/>
          </a:prstGeom>
          <a:noFill/>
          <a:ln>
            <a:noFill/>
          </a:ln>
          <a:effectLst/>
          <a:extLst/>
        </p:spPr>
        <p:txBody>
          <a:bodyPr lIns="183600" tIns="46800" rIns="183600" bIns="46800">
            <a:spAutoFit/>
          </a:bodyPr>
          <a:lstStyle/>
          <a:p>
            <a:pPr>
              <a:spcBef>
                <a:spcPct val="0"/>
              </a:spcBef>
              <a:defRPr/>
            </a:pPr>
            <a:r>
              <a:rPr lang="nb-NO" sz="3200" dirty="0">
                <a:solidFill>
                  <a:srgbClr val="509E2F"/>
                </a:solidFill>
                <a:latin typeface="Stag Sans Light" pitchFamily="34" charset="0"/>
                <a:ea typeface="+mj-ea"/>
                <a:cs typeface="+mj-cs"/>
              </a:rPr>
              <a:t>Systeminnstillinger</a:t>
            </a:r>
          </a:p>
        </p:txBody>
      </p:sp>
      <p:pic>
        <p:nvPicPr>
          <p:cNvPr id="12296" name="Picture 5" descr="SPN uten tekst"/>
          <p:cNvPicPr>
            <a:picLocks noChangeAspect="1" noChangeArrowheads="1"/>
          </p:cNvPicPr>
          <p:nvPr/>
        </p:nvPicPr>
        <p:blipFill>
          <a:blip r:embed="rId3" cstate="print"/>
          <a:srcRect/>
          <a:stretch>
            <a:fillRect/>
          </a:stretch>
        </p:blipFill>
        <p:spPr bwMode="auto">
          <a:xfrm>
            <a:off x="7272338" y="5913438"/>
            <a:ext cx="1371600" cy="436562"/>
          </a:xfrm>
          <a:prstGeom prst="rect">
            <a:avLst/>
          </a:prstGeom>
          <a:noFill/>
          <a:ln w="9525">
            <a:noFill/>
            <a:miter lim="800000"/>
            <a:headEnd/>
            <a:tailEnd/>
          </a:ln>
        </p:spPr>
      </p:pic>
      <p:sp>
        <p:nvSpPr>
          <p:cNvPr id="10"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476715"/>
            <a:ext cx="6092951" cy="409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9737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46038" y="3048000"/>
            <a:ext cx="244476"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13315" name="Rectangle 4"/>
          <p:cNvSpPr>
            <a:spLocks noChangeArrowheads="1"/>
          </p:cNvSpPr>
          <p:nvPr/>
        </p:nvSpPr>
        <p:spPr bwMode="auto">
          <a:xfrm>
            <a:off x="-93663" y="2925763"/>
            <a:ext cx="246063" cy="457200"/>
          </a:xfrm>
          <a:prstGeom prst="rect">
            <a:avLst/>
          </a:prstGeom>
          <a:noFill/>
          <a:ln w="9525">
            <a:noFill/>
            <a:miter lim="800000"/>
            <a:headEnd/>
            <a:tailEnd/>
          </a:ln>
        </p:spPr>
        <p:txBody>
          <a:bodyPr>
            <a:spAutoFit/>
          </a:bodyPr>
          <a:lstStyle/>
          <a:p>
            <a:pPr>
              <a:spcBef>
                <a:spcPct val="0"/>
              </a:spcBef>
            </a:pPr>
            <a:endParaRPr lang="nb-NO" sz="2400">
              <a:latin typeface="Times New Roman" pitchFamily="18" charset="0"/>
            </a:endParaRPr>
          </a:p>
        </p:txBody>
      </p:sp>
      <p:sp>
        <p:nvSpPr>
          <p:cNvPr id="13316" name="Rectangle 5"/>
          <p:cNvSpPr>
            <a:spLocks noChangeArrowheads="1"/>
          </p:cNvSpPr>
          <p:nvPr/>
        </p:nvSpPr>
        <p:spPr bwMode="auto">
          <a:xfrm>
            <a:off x="0" y="3932238"/>
            <a:ext cx="9144000" cy="0"/>
          </a:xfrm>
          <a:prstGeom prst="rect">
            <a:avLst/>
          </a:prstGeom>
          <a:noFill/>
          <a:ln w="9525">
            <a:noFill/>
            <a:miter lim="800000"/>
            <a:headEnd/>
            <a:tailEnd/>
          </a:ln>
        </p:spPr>
        <p:txBody>
          <a:bodyPr>
            <a:spAutoFit/>
          </a:bodyPr>
          <a:lstStyle/>
          <a:p>
            <a:endParaRPr lang="nb-NO"/>
          </a:p>
        </p:txBody>
      </p:sp>
      <p:sp>
        <p:nvSpPr>
          <p:cNvPr id="13317" name="Rectangle 6"/>
          <p:cNvSpPr>
            <a:spLocks noGrp="1" noChangeArrowheads="1"/>
          </p:cNvSpPr>
          <p:nvPr>
            <p:ph idx="1"/>
          </p:nvPr>
        </p:nvSpPr>
        <p:spPr>
          <a:xfrm>
            <a:off x="611560" y="1771873"/>
            <a:ext cx="7772400" cy="3889375"/>
          </a:xfrm>
        </p:spPr>
        <p:txBody>
          <a:bodyPr>
            <a:noAutofit/>
          </a:bodyPr>
          <a:lstStyle/>
          <a:p>
            <a:pPr>
              <a:lnSpc>
                <a:spcPct val="80000"/>
              </a:lnSpc>
              <a:buClr>
                <a:srgbClr val="009900"/>
              </a:buClr>
            </a:pPr>
            <a:r>
              <a:rPr lang="nb-NO" sz="1800" dirty="0"/>
              <a:t>Eks: Beløpsgrense overbetalt </a:t>
            </a:r>
            <a:r>
              <a:rPr lang="nb-NO" sz="1800" dirty="0" smtClean="0"/>
              <a:t>65,- kroner</a:t>
            </a:r>
            <a:r>
              <a:rPr lang="nb-NO" sz="1800" dirty="0"/>
              <a:t>. </a:t>
            </a:r>
          </a:p>
          <a:p>
            <a:pPr>
              <a:lnSpc>
                <a:spcPct val="90000"/>
              </a:lnSpc>
              <a:buClr>
                <a:srgbClr val="009900"/>
              </a:buClr>
            </a:pPr>
            <a:r>
              <a:rPr lang="nb-NO" sz="1800" dirty="0"/>
              <a:t>Dersom en overbetaling er på kr. 100,-  vil Procasso sjekke mot beløpsgrensen og finne at beløpet her er over grensen og at det skal returneres til debitor. Beløpet føres til kredit på konto 2010 Overbetalt, på innbetalingstidspunktet.</a:t>
            </a:r>
          </a:p>
          <a:p>
            <a:pPr>
              <a:lnSpc>
                <a:spcPct val="90000"/>
              </a:lnSpc>
              <a:buClr>
                <a:srgbClr val="009900"/>
              </a:buClr>
            </a:pPr>
            <a:r>
              <a:rPr lang="nb-NO" sz="1800" dirty="0" smtClean="0"/>
              <a:t>Dersom </a:t>
            </a:r>
            <a:r>
              <a:rPr lang="nb-NO" sz="1800" dirty="0"/>
              <a:t>en overbetaling er på kr. 50,- vil Procasso sjekke mot beløpsgrensen og finne at beløpet er under grensen og at det ikke skal returneres.  Beløpet føres til kredit på konto for Særskilt salær på innbetalingstidspunktet.</a:t>
            </a:r>
          </a:p>
          <a:p>
            <a:pPr>
              <a:lnSpc>
                <a:spcPct val="90000"/>
              </a:lnSpc>
              <a:buClr>
                <a:srgbClr val="009900"/>
              </a:buClr>
            </a:pPr>
            <a:r>
              <a:rPr lang="nb-NO" sz="1800" dirty="0"/>
              <a:t>Det er også støtte i systemet for at dere kan legge inn et gebyr for å håndtere overbetalingen</a:t>
            </a:r>
            <a:r>
              <a:rPr lang="nb-NO" sz="1800" dirty="0" smtClean="0">
                <a:solidFill>
                  <a:srgbClr val="000000"/>
                </a:solidFill>
              </a:rPr>
              <a:t>. </a:t>
            </a:r>
          </a:p>
        </p:txBody>
      </p:sp>
      <p:sp>
        <p:nvSpPr>
          <p:cNvPr id="626695" name="Text Box 7"/>
          <p:cNvSpPr txBox="1">
            <a:spLocks noChangeArrowheads="1"/>
          </p:cNvSpPr>
          <p:nvPr/>
        </p:nvSpPr>
        <p:spPr bwMode="auto">
          <a:xfrm>
            <a:off x="467692" y="692696"/>
            <a:ext cx="7632700" cy="584775"/>
          </a:xfrm>
          <a:prstGeom prst="rect">
            <a:avLst/>
          </a:prstGeom>
          <a:noFill/>
          <a:ln>
            <a:noFill/>
          </a:ln>
          <a:effectLst/>
          <a:extLst/>
        </p:spPr>
        <p:txBody>
          <a:bodyPr>
            <a:spAutoFit/>
          </a:bodyPr>
          <a:lstStyle/>
          <a:p>
            <a:pPr>
              <a:spcBef>
                <a:spcPct val="0"/>
              </a:spcBef>
              <a:defRPr/>
            </a:pPr>
            <a:r>
              <a:rPr lang="nb-NO" sz="3200" dirty="0">
                <a:solidFill>
                  <a:srgbClr val="509E2F"/>
                </a:solidFill>
                <a:latin typeface="Stag Sans Light" pitchFamily="34" charset="0"/>
                <a:ea typeface="+mj-ea"/>
                <a:cs typeface="+mj-cs"/>
              </a:rPr>
              <a:t>Overbetalinger</a:t>
            </a:r>
          </a:p>
        </p:txBody>
      </p:sp>
      <p:sp>
        <p:nvSpPr>
          <p:cNvPr id="7" name="Plassholder for lysbildenummer 10"/>
          <p:cNvSpPr txBox="1">
            <a:spLocks/>
          </p:cNvSpPr>
          <p:nvPr/>
        </p:nvSpPr>
        <p:spPr>
          <a:xfrm>
            <a:off x="7059488" y="6381328"/>
            <a:ext cx="1905000" cy="381000"/>
          </a:xfrm>
          <a:prstGeom prst="rect">
            <a:avLst/>
          </a:prstGeom>
        </p:spPr>
        <p: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fld id="{08AD6605-16D7-477C-B3B1-4DCCDFAD5928}"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457200" marR="0" lvl="1"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502336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edat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Predator</Template>
  <TotalTime>520</TotalTime>
  <Words>7913</Words>
  <Application>Microsoft Office PowerPoint</Application>
  <PresentationFormat>Skjermfremvisning (4:3)</PresentationFormat>
  <Paragraphs>947</Paragraphs>
  <Slides>49</Slides>
  <Notes>48</Notes>
  <HiddenSlides>0</HiddenSlides>
  <MMClips>0</MMClips>
  <ScaleCrop>false</ScaleCrop>
  <HeadingPairs>
    <vt:vector size="4" baseType="variant">
      <vt:variant>
        <vt:lpstr>Tema</vt:lpstr>
      </vt:variant>
      <vt:variant>
        <vt:i4>1</vt:i4>
      </vt:variant>
      <vt:variant>
        <vt:lpstr>Lysbildetitler</vt:lpstr>
      </vt:variant>
      <vt:variant>
        <vt:i4>49</vt:i4>
      </vt:variant>
    </vt:vector>
  </HeadingPairs>
  <TitlesOfParts>
    <vt:vector size="50" baseType="lpstr">
      <vt:lpstr>Predator</vt:lpstr>
      <vt:lpstr>SystemPartner Norge AS</vt:lpstr>
      <vt:lpstr>SYSTEMADMINISTRASJON</vt:lpstr>
      <vt:lpstr>Agenda for dagen</vt:lpstr>
      <vt:lpstr>Agenda for dagen</vt:lpstr>
      <vt:lpstr>PowerPoint-presentasjon</vt:lpstr>
      <vt:lpstr>PowerPoint-presentasjon</vt:lpstr>
      <vt:lpstr>PowerPoint-presentasjon</vt:lpstr>
      <vt:lpstr>PowerPoint-presentasjon</vt:lpstr>
      <vt:lpstr>PowerPoint-presentasjon</vt:lpstr>
      <vt:lpstr>Andre parametre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Avsluttende behandling</vt:lpstr>
      <vt:lpstr>PowerPoint-presentasjon</vt:lpstr>
      <vt:lpstr>PowerPoint-presentasjon</vt:lpstr>
      <vt:lpstr>PowerPoint-presentasjon</vt:lpstr>
      <vt:lpstr>PowerPoint-presentasjon</vt:lpstr>
      <vt:lpstr>PowerPoint-presentasjon</vt:lpstr>
      <vt:lpstr>PowerPoint-presentasjon</vt:lpstr>
      <vt:lpstr>PowerPoint-presentasjon</vt:lpstr>
      <vt:lpstr>Aktiviteter</vt:lpstr>
      <vt:lpstr>PowerPoint-presentasjon</vt:lpstr>
      <vt:lpstr>PowerPoint-presentasjon</vt:lpstr>
      <vt:lpstr>PowerPoint-presentasjon</vt:lpstr>
      <vt:lpstr>Arbeidsflyter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Oppsett/administrasjon Innkurv</vt:lpstr>
      <vt:lpstr>Oppsett/administrasjon Innkurv</vt:lpstr>
      <vt:lpstr>PowerPoint-presentasjon</vt:lpstr>
      <vt:lpstr>PowerPoint-presentasjon</vt:lpstr>
      <vt:lpstr>PowerPoint-presentasjon</vt:lpstr>
      <vt:lpstr>PowerPoint-presentasjon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SystemPartner Norge AS</dc:title>
  <dc:creator>Tone Aurlien Karlsen</dc:creator>
  <cp:lastModifiedBy>Berit Berg</cp:lastModifiedBy>
  <cp:revision>70</cp:revision>
  <cp:lastPrinted>2015-01-15T15:29:18Z</cp:lastPrinted>
  <dcterms:created xsi:type="dcterms:W3CDTF">2012-10-30T13:25:07Z</dcterms:created>
  <dcterms:modified xsi:type="dcterms:W3CDTF">2015-06-05T11:19:30Z</dcterms:modified>
</cp:coreProperties>
</file>